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69" r:id="rId16"/>
    <p:sldId id="270" r:id="rId17"/>
    <p:sldId id="271" r:id="rId18"/>
    <p:sldId id="272" r:id="rId19"/>
    <p:sldId id="277" r:id="rId20"/>
    <p:sldId id="273" r:id="rId21"/>
    <p:sldId id="274" r:id="rId22"/>
    <p:sldId id="278" r:id="rId23"/>
    <p:sldId id="275" r:id="rId2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79B8BD-F2DC-4B89-A177-48CF59E556BD}" v="301" dt="2022-04-25T18:31:27.272"/>
    <p1510:client id="{DED3CA99-A74C-EC4B-161C-6BCFB16DBECB}" v="2542" dt="2022-04-25T21:41: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100" d="100"/>
          <a:sy n="100" d="100"/>
        </p:scale>
        <p:origin x="7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36EDB-02AD-4932-9887-FBD2F412A31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6049579-74F2-4264-A291-1EDFE3500422}">
      <dgm:prSet/>
      <dgm:spPr/>
      <dgm:t>
        <a:bodyPr/>
        <a:lstStyle/>
        <a:p>
          <a:r>
            <a:rPr lang="tr-TR" b="0" i="0" dirty="0" err="1"/>
            <a:t>Wikipedia</a:t>
          </a:r>
          <a:endParaRPr lang="en-US" dirty="0"/>
        </a:p>
      </dgm:t>
    </dgm:pt>
    <dgm:pt modelId="{1F85EC7D-5B5B-4F1D-B579-6EB75AB5411C}" type="parTrans" cxnId="{CA167324-C88D-4F1E-9D5F-45708A8CC6DD}">
      <dgm:prSet/>
      <dgm:spPr/>
      <dgm:t>
        <a:bodyPr/>
        <a:lstStyle/>
        <a:p>
          <a:endParaRPr lang="en-US"/>
        </a:p>
      </dgm:t>
    </dgm:pt>
    <dgm:pt modelId="{F0CBDA26-7D44-4EF9-9A06-5BAE24414809}" type="sibTrans" cxnId="{CA167324-C88D-4F1E-9D5F-45708A8CC6DD}">
      <dgm:prSet/>
      <dgm:spPr/>
      <dgm:t>
        <a:bodyPr/>
        <a:lstStyle/>
        <a:p>
          <a:endParaRPr lang="en-US"/>
        </a:p>
      </dgm:t>
    </dgm:pt>
    <dgm:pt modelId="{1366D32E-C75A-4FAB-94A0-CAB48B102917}">
      <dgm:prSet/>
      <dgm:spPr/>
      <dgm:t>
        <a:bodyPr/>
        <a:lstStyle/>
        <a:p>
          <a:r>
            <a:rPr lang="tr-TR" b="0" i="0"/>
            <a:t>Google Images</a:t>
          </a:r>
          <a:endParaRPr lang="en-US"/>
        </a:p>
      </dgm:t>
    </dgm:pt>
    <dgm:pt modelId="{45CD67FD-347E-4671-AF14-82D8C8C7343A}" type="parTrans" cxnId="{6BABB050-7E9E-4BD1-B56F-4C126B64551F}">
      <dgm:prSet/>
      <dgm:spPr/>
      <dgm:t>
        <a:bodyPr/>
        <a:lstStyle/>
        <a:p>
          <a:endParaRPr lang="en-US"/>
        </a:p>
      </dgm:t>
    </dgm:pt>
    <dgm:pt modelId="{CEE92F8F-04E7-42C6-8338-A17559CC736A}" type="sibTrans" cxnId="{6BABB050-7E9E-4BD1-B56F-4C126B64551F}">
      <dgm:prSet/>
      <dgm:spPr/>
      <dgm:t>
        <a:bodyPr/>
        <a:lstStyle/>
        <a:p>
          <a:endParaRPr lang="en-US"/>
        </a:p>
      </dgm:t>
    </dgm:pt>
    <dgm:pt modelId="{44D8D686-CC02-4F6A-AEEA-C1D431E3F30D}" type="pres">
      <dgm:prSet presAssocID="{CFD36EDB-02AD-4932-9887-FBD2F412A310}" presName="root" presStyleCnt="0">
        <dgm:presLayoutVars>
          <dgm:dir/>
          <dgm:resizeHandles val="exact"/>
        </dgm:presLayoutVars>
      </dgm:prSet>
      <dgm:spPr/>
    </dgm:pt>
    <dgm:pt modelId="{2676D91E-78BE-4AD3-BBCD-C6ABBAE441A1}" type="pres">
      <dgm:prSet presAssocID="{36049579-74F2-4264-A291-1EDFE3500422}" presName="compNode" presStyleCnt="0"/>
      <dgm:spPr/>
    </dgm:pt>
    <dgm:pt modelId="{CCE832B7-83BD-4546-B607-CBA408F0187B}" type="pres">
      <dgm:prSet presAssocID="{36049579-74F2-4264-A291-1EDFE3500422}" presName="bgRect" presStyleLbl="bgShp" presStyleIdx="0" presStyleCnt="2"/>
      <dgm:spPr/>
    </dgm:pt>
    <dgm:pt modelId="{25805E63-925B-46EA-A605-66848934F2E7}" type="pres">
      <dgm:prSet presAssocID="{36049579-74F2-4264-A291-1EDFE350042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taplar"/>
        </a:ext>
      </dgm:extLst>
    </dgm:pt>
    <dgm:pt modelId="{8C26F91A-01B9-4A7E-AA51-802D570B6FAC}" type="pres">
      <dgm:prSet presAssocID="{36049579-74F2-4264-A291-1EDFE3500422}" presName="spaceRect" presStyleCnt="0"/>
      <dgm:spPr/>
    </dgm:pt>
    <dgm:pt modelId="{59EC3DBB-E480-4479-B3FF-06BF63169572}" type="pres">
      <dgm:prSet presAssocID="{36049579-74F2-4264-A291-1EDFE3500422}" presName="parTx" presStyleLbl="revTx" presStyleIdx="0" presStyleCnt="2">
        <dgm:presLayoutVars>
          <dgm:chMax val="0"/>
          <dgm:chPref val="0"/>
        </dgm:presLayoutVars>
      </dgm:prSet>
      <dgm:spPr/>
    </dgm:pt>
    <dgm:pt modelId="{BC275491-9CE7-47C6-9495-3A7E1E2D1ABE}" type="pres">
      <dgm:prSet presAssocID="{F0CBDA26-7D44-4EF9-9A06-5BAE24414809}" presName="sibTrans" presStyleCnt="0"/>
      <dgm:spPr/>
    </dgm:pt>
    <dgm:pt modelId="{6BF1D0E8-1CDC-4557-AA57-47067864FB95}" type="pres">
      <dgm:prSet presAssocID="{1366D32E-C75A-4FAB-94A0-CAB48B102917}" presName="compNode" presStyleCnt="0"/>
      <dgm:spPr/>
    </dgm:pt>
    <dgm:pt modelId="{80EAE9AA-FFB5-41D6-8B65-747640135181}" type="pres">
      <dgm:prSet presAssocID="{1366D32E-C75A-4FAB-94A0-CAB48B102917}" presName="bgRect" presStyleLbl="bgShp" presStyleIdx="1" presStyleCnt="2"/>
      <dgm:spPr/>
    </dgm:pt>
    <dgm:pt modelId="{14F33302-9242-4866-A099-73F830C145FD}" type="pres">
      <dgm:prSet presAssocID="{1366D32E-C75A-4FAB-94A0-CAB48B102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amera"/>
        </a:ext>
      </dgm:extLst>
    </dgm:pt>
    <dgm:pt modelId="{18E5C9B3-01C4-40EF-B1F0-27A1FEBD8A85}" type="pres">
      <dgm:prSet presAssocID="{1366D32E-C75A-4FAB-94A0-CAB48B102917}" presName="spaceRect" presStyleCnt="0"/>
      <dgm:spPr/>
    </dgm:pt>
    <dgm:pt modelId="{D729D7AE-56DF-4FA2-A74A-61F0CE33EA8E}" type="pres">
      <dgm:prSet presAssocID="{1366D32E-C75A-4FAB-94A0-CAB48B102917}" presName="parTx" presStyleLbl="revTx" presStyleIdx="1" presStyleCnt="2">
        <dgm:presLayoutVars>
          <dgm:chMax val="0"/>
          <dgm:chPref val="0"/>
        </dgm:presLayoutVars>
      </dgm:prSet>
      <dgm:spPr/>
    </dgm:pt>
  </dgm:ptLst>
  <dgm:cxnLst>
    <dgm:cxn modelId="{CA167324-C88D-4F1E-9D5F-45708A8CC6DD}" srcId="{CFD36EDB-02AD-4932-9887-FBD2F412A310}" destId="{36049579-74F2-4264-A291-1EDFE3500422}" srcOrd="0" destOrd="0" parTransId="{1F85EC7D-5B5B-4F1D-B579-6EB75AB5411C}" sibTransId="{F0CBDA26-7D44-4EF9-9A06-5BAE24414809}"/>
    <dgm:cxn modelId="{CABEE56A-33B2-4FC8-907B-F314CEA668EB}" type="presOf" srcId="{CFD36EDB-02AD-4932-9887-FBD2F412A310}" destId="{44D8D686-CC02-4F6A-AEEA-C1D431E3F30D}" srcOrd="0" destOrd="0" presId="urn:microsoft.com/office/officeart/2018/2/layout/IconVerticalSolidList"/>
    <dgm:cxn modelId="{6BABB050-7E9E-4BD1-B56F-4C126B64551F}" srcId="{CFD36EDB-02AD-4932-9887-FBD2F412A310}" destId="{1366D32E-C75A-4FAB-94A0-CAB48B102917}" srcOrd="1" destOrd="0" parTransId="{45CD67FD-347E-4671-AF14-82D8C8C7343A}" sibTransId="{CEE92F8F-04E7-42C6-8338-A17559CC736A}"/>
    <dgm:cxn modelId="{7B94B792-D51D-4C81-AD67-720284A0046D}" type="presOf" srcId="{36049579-74F2-4264-A291-1EDFE3500422}" destId="{59EC3DBB-E480-4479-B3FF-06BF63169572}" srcOrd="0" destOrd="0" presId="urn:microsoft.com/office/officeart/2018/2/layout/IconVerticalSolidList"/>
    <dgm:cxn modelId="{3E9626F6-1223-459D-9FF2-6750477BEED8}" type="presOf" srcId="{1366D32E-C75A-4FAB-94A0-CAB48B102917}" destId="{D729D7AE-56DF-4FA2-A74A-61F0CE33EA8E}" srcOrd="0" destOrd="0" presId="urn:microsoft.com/office/officeart/2018/2/layout/IconVerticalSolidList"/>
    <dgm:cxn modelId="{2AFC50B6-0B29-4D6B-9F5D-E449CD461991}" type="presParOf" srcId="{44D8D686-CC02-4F6A-AEEA-C1D431E3F30D}" destId="{2676D91E-78BE-4AD3-BBCD-C6ABBAE441A1}" srcOrd="0" destOrd="0" presId="urn:microsoft.com/office/officeart/2018/2/layout/IconVerticalSolidList"/>
    <dgm:cxn modelId="{F32D82BB-0A8D-48DA-B572-03A234A05E4C}" type="presParOf" srcId="{2676D91E-78BE-4AD3-BBCD-C6ABBAE441A1}" destId="{CCE832B7-83BD-4546-B607-CBA408F0187B}" srcOrd="0" destOrd="0" presId="urn:microsoft.com/office/officeart/2018/2/layout/IconVerticalSolidList"/>
    <dgm:cxn modelId="{4BEB7836-2705-439A-9465-0754BCA0AAE0}" type="presParOf" srcId="{2676D91E-78BE-4AD3-BBCD-C6ABBAE441A1}" destId="{25805E63-925B-46EA-A605-66848934F2E7}" srcOrd="1" destOrd="0" presId="urn:microsoft.com/office/officeart/2018/2/layout/IconVerticalSolidList"/>
    <dgm:cxn modelId="{6C23FFDB-0484-4703-8E5F-A6E5995A2E5F}" type="presParOf" srcId="{2676D91E-78BE-4AD3-BBCD-C6ABBAE441A1}" destId="{8C26F91A-01B9-4A7E-AA51-802D570B6FAC}" srcOrd="2" destOrd="0" presId="urn:microsoft.com/office/officeart/2018/2/layout/IconVerticalSolidList"/>
    <dgm:cxn modelId="{94CC0344-5F54-4350-9CD7-548B96A80A5D}" type="presParOf" srcId="{2676D91E-78BE-4AD3-BBCD-C6ABBAE441A1}" destId="{59EC3DBB-E480-4479-B3FF-06BF63169572}" srcOrd="3" destOrd="0" presId="urn:microsoft.com/office/officeart/2018/2/layout/IconVerticalSolidList"/>
    <dgm:cxn modelId="{A643BB2E-62E7-4FAB-8BE7-92D635EE4D7D}" type="presParOf" srcId="{44D8D686-CC02-4F6A-AEEA-C1D431E3F30D}" destId="{BC275491-9CE7-47C6-9495-3A7E1E2D1ABE}" srcOrd="1" destOrd="0" presId="urn:microsoft.com/office/officeart/2018/2/layout/IconVerticalSolidList"/>
    <dgm:cxn modelId="{77A8E580-CD93-4106-B387-6C668FD63928}" type="presParOf" srcId="{44D8D686-CC02-4F6A-AEEA-C1D431E3F30D}" destId="{6BF1D0E8-1CDC-4557-AA57-47067864FB95}" srcOrd="2" destOrd="0" presId="urn:microsoft.com/office/officeart/2018/2/layout/IconVerticalSolidList"/>
    <dgm:cxn modelId="{191EC46D-21F4-44BC-A5DA-EC9B2A760D2F}" type="presParOf" srcId="{6BF1D0E8-1CDC-4557-AA57-47067864FB95}" destId="{80EAE9AA-FFB5-41D6-8B65-747640135181}" srcOrd="0" destOrd="0" presId="urn:microsoft.com/office/officeart/2018/2/layout/IconVerticalSolidList"/>
    <dgm:cxn modelId="{64891A77-3D88-4DE1-8352-172671EADAC0}" type="presParOf" srcId="{6BF1D0E8-1CDC-4557-AA57-47067864FB95}" destId="{14F33302-9242-4866-A099-73F830C145FD}" srcOrd="1" destOrd="0" presId="urn:microsoft.com/office/officeart/2018/2/layout/IconVerticalSolidList"/>
    <dgm:cxn modelId="{48CE2C68-CCF1-4DE1-9A64-3CCF5A7FE614}" type="presParOf" srcId="{6BF1D0E8-1CDC-4557-AA57-47067864FB95}" destId="{18E5C9B3-01C4-40EF-B1F0-27A1FEBD8A85}" srcOrd="2" destOrd="0" presId="urn:microsoft.com/office/officeart/2018/2/layout/IconVerticalSolidList"/>
    <dgm:cxn modelId="{FFEDE544-FD00-4F6A-855B-557B5726DD3C}" type="presParOf" srcId="{6BF1D0E8-1CDC-4557-AA57-47067864FB95}" destId="{D729D7AE-56DF-4FA2-A74A-61F0CE33EA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832B7-83BD-4546-B607-CBA408F0187B}">
      <dsp:nvSpPr>
        <dsp:cNvPr id="0" name=""/>
        <dsp:cNvSpPr/>
      </dsp:nvSpPr>
      <dsp:spPr>
        <a:xfrm>
          <a:off x="0" y="775712"/>
          <a:ext cx="5614987" cy="14320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05E63-925B-46EA-A605-66848934F2E7}">
      <dsp:nvSpPr>
        <dsp:cNvPr id="0" name=""/>
        <dsp:cNvSpPr/>
      </dsp:nvSpPr>
      <dsp:spPr>
        <a:xfrm>
          <a:off x="433205" y="1097930"/>
          <a:ext cx="787646" cy="787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EC3DBB-E480-4479-B3FF-06BF63169572}">
      <dsp:nvSpPr>
        <dsp:cNvPr id="0" name=""/>
        <dsp:cNvSpPr/>
      </dsp:nvSpPr>
      <dsp:spPr>
        <a:xfrm>
          <a:off x="1654056" y="775712"/>
          <a:ext cx="3960930" cy="143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62" tIns="151562" rIns="151562" bIns="151562" numCol="1" spcCol="1270" anchor="ctr" anchorCtr="0">
          <a:noAutofit/>
        </a:bodyPr>
        <a:lstStyle/>
        <a:p>
          <a:pPr marL="0" lvl="0" indent="0" algn="l" defTabSz="1111250">
            <a:lnSpc>
              <a:spcPct val="90000"/>
            </a:lnSpc>
            <a:spcBef>
              <a:spcPct val="0"/>
            </a:spcBef>
            <a:spcAft>
              <a:spcPct val="35000"/>
            </a:spcAft>
            <a:buNone/>
          </a:pPr>
          <a:r>
            <a:rPr lang="tr-TR" sz="2500" b="0" i="0" kern="1200" dirty="0" err="1"/>
            <a:t>Wikipedia</a:t>
          </a:r>
          <a:endParaRPr lang="en-US" sz="2500" kern="1200" dirty="0"/>
        </a:p>
      </dsp:txBody>
      <dsp:txXfrm>
        <a:off x="1654056" y="775712"/>
        <a:ext cx="3960930" cy="1432083"/>
      </dsp:txXfrm>
    </dsp:sp>
    <dsp:sp modelId="{80EAE9AA-FFB5-41D6-8B65-747640135181}">
      <dsp:nvSpPr>
        <dsp:cNvPr id="0" name=""/>
        <dsp:cNvSpPr/>
      </dsp:nvSpPr>
      <dsp:spPr>
        <a:xfrm>
          <a:off x="0" y="2565816"/>
          <a:ext cx="5614987" cy="14320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33302-9242-4866-A099-73F830C145FD}">
      <dsp:nvSpPr>
        <dsp:cNvPr id="0" name=""/>
        <dsp:cNvSpPr/>
      </dsp:nvSpPr>
      <dsp:spPr>
        <a:xfrm>
          <a:off x="433205" y="2888035"/>
          <a:ext cx="787646" cy="787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29D7AE-56DF-4FA2-A74A-61F0CE33EA8E}">
      <dsp:nvSpPr>
        <dsp:cNvPr id="0" name=""/>
        <dsp:cNvSpPr/>
      </dsp:nvSpPr>
      <dsp:spPr>
        <a:xfrm>
          <a:off x="1654056" y="2565816"/>
          <a:ext cx="3960930" cy="143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62" tIns="151562" rIns="151562" bIns="151562" numCol="1" spcCol="1270" anchor="ctr" anchorCtr="0">
          <a:noAutofit/>
        </a:bodyPr>
        <a:lstStyle/>
        <a:p>
          <a:pPr marL="0" lvl="0" indent="0" algn="l" defTabSz="1111250">
            <a:lnSpc>
              <a:spcPct val="90000"/>
            </a:lnSpc>
            <a:spcBef>
              <a:spcPct val="0"/>
            </a:spcBef>
            <a:spcAft>
              <a:spcPct val="35000"/>
            </a:spcAft>
            <a:buNone/>
          </a:pPr>
          <a:r>
            <a:rPr lang="tr-TR" sz="2500" b="0" i="0" kern="1200"/>
            <a:t>Google Images</a:t>
          </a:r>
          <a:endParaRPr lang="en-US" sz="2500" kern="1200"/>
        </a:p>
      </dsp:txBody>
      <dsp:txXfrm>
        <a:off x="1654056" y="2565816"/>
        <a:ext cx="3960930" cy="14320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719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4349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71461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45069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82846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98421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676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30715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5202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852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6439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687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9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2393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06270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29077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662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93050752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Resim 5" descr="su, gök, açık hava, vapur içeren bir resim&#10;&#10;Açıklama otomatik olarak oluşturuldu">
            <a:extLst>
              <a:ext uri="{FF2B5EF4-FFF2-40B4-BE49-F238E27FC236}">
                <a16:creationId xmlns:a16="http://schemas.microsoft.com/office/drawing/2014/main" id="{8A269C3F-78CA-BAB0-35FC-09752813CE5F}"/>
              </a:ext>
            </a:extLst>
          </p:cNvPr>
          <p:cNvPicPr>
            <a:picLocks noChangeAspect="1"/>
          </p:cNvPicPr>
          <p:nvPr/>
        </p:nvPicPr>
        <p:blipFill>
          <a:blip r:embed="rId3"/>
          <a:stretch>
            <a:fillRect/>
          </a:stretch>
        </p:blipFill>
        <p:spPr>
          <a:xfrm>
            <a:off x="0" y="0"/>
            <a:ext cx="12192000" cy="6858000"/>
          </a:xfrm>
          <a:prstGeom prst="rect">
            <a:avLst/>
          </a:prstGeom>
        </p:spPr>
      </p:pic>
      <p:sp>
        <p:nvSpPr>
          <p:cNvPr id="6" name="Dikdörtgen 5">
            <a:extLst>
              <a:ext uri="{FF2B5EF4-FFF2-40B4-BE49-F238E27FC236}">
                <a16:creationId xmlns:a16="http://schemas.microsoft.com/office/drawing/2014/main" id="{2365C579-E102-2DAA-DCDB-13DE5A474ADE}"/>
              </a:ext>
            </a:extLst>
          </p:cNvPr>
          <p:cNvSpPr/>
          <p:nvPr/>
        </p:nvSpPr>
        <p:spPr>
          <a:xfrm>
            <a:off x="0" y="0"/>
            <a:ext cx="121920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ctrTitle"/>
          </p:nvPr>
        </p:nvSpPr>
        <p:spPr>
          <a:xfrm>
            <a:off x="1154955" y="1447800"/>
            <a:ext cx="8825658" cy="3329581"/>
          </a:xfrm>
        </p:spPr>
        <p:txBody>
          <a:bodyPr>
            <a:normAutofit/>
          </a:bodyPr>
          <a:lstStyle/>
          <a:p>
            <a:r>
              <a:rPr lang="tr-TR" dirty="0">
                <a:cs typeface="Calibri Light"/>
              </a:rPr>
              <a:t>İsveç</a:t>
            </a:r>
            <a:endParaRPr lang="tr-TR" dirty="0"/>
          </a:p>
        </p:txBody>
      </p:sp>
      <p:sp>
        <p:nvSpPr>
          <p:cNvPr id="3" name="Alt Başlık 2"/>
          <p:cNvSpPr>
            <a:spLocks noGrp="1"/>
          </p:cNvSpPr>
          <p:nvPr>
            <p:ph type="subTitle" idx="1"/>
          </p:nvPr>
        </p:nvSpPr>
        <p:spPr>
          <a:xfrm>
            <a:off x="1154955" y="4777380"/>
            <a:ext cx="8825658" cy="861420"/>
          </a:xfrm>
        </p:spPr>
        <p:txBody>
          <a:bodyPr vert="horz" lIns="91440" tIns="45720" rIns="91440" bIns="45720" rtlCol="0">
            <a:normAutofit/>
          </a:bodyPr>
          <a:lstStyle/>
          <a:p>
            <a:r>
              <a:rPr lang="tr-TR" dirty="0">
                <a:solidFill>
                  <a:schemeClr val="tx1"/>
                </a:solidFill>
                <a:cs typeface="Calibri Light"/>
              </a:rPr>
              <a:t>Onur Gökşen 10-g 58</a:t>
            </a:r>
            <a:endParaRPr lang="tr-TR" dirty="0">
              <a:solidFill>
                <a:schemeClr val="tx1"/>
              </a:solidFill>
            </a:endParaRPr>
          </a:p>
        </p:txBody>
      </p:sp>
      <p:sp>
        <p:nvSpPr>
          <p:cNvPr id="9" name="Rectangle 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744258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47B5BB-8551-B96B-6085-B1AD45E12520}"/>
              </a:ext>
            </a:extLst>
          </p:cNvPr>
          <p:cNvSpPr>
            <a:spLocks noGrp="1"/>
          </p:cNvSpPr>
          <p:nvPr>
            <p:ph type="title"/>
          </p:nvPr>
        </p:nvSpPr>
        <p:spPr>
          <a:xfrm>
            <a:off x="655636" y="14568"/>
            <a:ext cx="9404723" cy="1400530"/>
          </a:xfrm>
        </p:spPr>
        <p:txBody>
          <a:bodyPr/>
          <a:lstStyle/>
          <a:p>
            <a:r>
              <a:rPr lang="tr-TR" dirty="0"/>
              <a:t>İsveç'in Tarihi Dönemleri</a:t>
            </a:r>
            <a:br>
              <a:rPr lang="tr-TR" dirty="0"/>
            </a:br>
            <a:r>
              <a:rPr lang="tr-TR" dirty="0"/>
              <a:t>- İmparatorluk Dönemi - 2</a:t>
            </a:r>
          </a:p>
        </p:txBody>
      </p:sp>
      <p:pic>
        <p:nvPicPr>
          <p:cNvPr id="4" name="Resim 4" descr="harita içeren bir resim&#10;&#10;Açıklama otomatik olarak oluşturuldu">
            <a:extLst>
              <a:ext uri="{FF2B5EF4-FFF2-40B4-BE49-F238E27FC236}">
                <a16:creationId xmlns:a16="http://schemas.microsoft.com/office/drawing/2014/main" id="{592F92C7-847E-2228-7397-D2D178146764}"/>
              </a:ext>
            </a:extLst>
          </p:cNvPr>
          <p:cNvPicPr>
            <a:picLocks noChangeAspect="1"/>
          </p:cNvPicPr>
          <p:nvPr/>
        </p:nvPicPr>
        <p:blipFill>
          <a:blip r:embed="rId2"/>
          <a:stretch>
            <a:fillRect/>
          </a:stretch>
        </p:blipFill>
        <p:spPr>
          <a:xfrm>
            <a:off x="4724400" y="1552575"/>
            <a:ext cx="2762250" cy="4162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Resim 5" descr="metin, kişi içeren bir resim&#10;&#10;Açıklama otomatik olarak oluşturuldu">
            <a:extLst>
              <a:ext uri="{FF2B5EF4-FFF2-40B4-BE49-F238E27FC236}">
                <a16:creationId xmlns:a16="http://schemas.microsoft.com/office/drawing/2014/main" id="{C8706899-4FC1-5806-C316-89A1D10ED1E7}"/>
              </a:ext>
            </a:extLst>
          </p:cNvPr>
          <p:cNvPicPr>
            <a:picLocks noChangeAspect="1"/>
          </p:cNvPicPr>
          <p:nvPr/>
        </p:nvPicPr>
        <p:blipFill>
          <a:blip r:embed="rId3"/>
          <a:stretch>
            <a:fillRect/>
          </a:stretch>
        </p:blipFill>
        <p:spPr>
          <a:xfrm>
            <a:off x="847725" y="1685925"/>
            <a:ext cx="2762250" cy="3762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Metin kutusu 8">
            <a:extLst>
              <a:ext uri="{FF2B5EF4-FFF2-40B4-BE49-F238E27FC236}">
                <a16:creationId xmlns:a16="http://schemas.microsoft.com/office/drawing/2014/main" id="{5489D98C-6C61-2414-695B-8D1CB259EC4F}"/>
              </a:ext>
            </a:extLst>
          </p:cNvPr>
          <p:cNvSpPr txBox="1"/>
          <p:nvPr/>
        </p:nvSpPr>
        <p:spPr>
          <a:xfrm>
            <a:off x="1266825" y="5610225"/>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II. </a:t>
            </a:r>
            <a:r>
              <a:rPr lang="tr-TR" dirty="0" err="1">
                <a:ea typeface="+mn-lt"/>
                <a:cs typeface="+mn-lt"/>
              </a:rPr>
              <a:t>Gustaf</a:t>
            </a:r>
            <a:r>
              <a:rPr lang="tr-TR" dirty="0">
                <a:ea typeface="+mn-lt"/>
                <a:cs typeface="+mn-lt"/>
              </a:rPr>
              <a:t> Adolf</a:t>
            </a:r>
            <a:endParaRPr lang="tr-TR" dirty="0"/>
          </a:p>
        </p:txBody>
      </p:sp>
      <p:sp>
        <p:nvSpPr>
          <p:cNvPr id="10" name="Metin kutusu 9">
            <a:extLst>
              <a:ext uri="{FF2B5EF4-FFF2-40B4-BE49-F238E27FC236}">
                <a16:creationId xmlns:a16="http://schemas.microsoft.com/office/drawing/2014/main" id="{08C3E3BF-D9C3-49BE-67CF-7E050A024D44}"/>
              </a:ext>
            </a:extLst>
          </p:cNvPr>
          <p:cNvSpPr txBox="1"/>
          <p:nvPr/>
        </p:nvSpPr>
        <p:spPr>
          <a:xfrm>
            <a:off x="3486150" y="5715000"/>
            <a:ext cx="55149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dirty="0">
                <a:ea typeface="+mn-lt"/>
                <a:cs typeface="+mn-lt"/>
              </a:rPr>
              <a:t>1658 yılında imzalanan </a:t>
            </a:r>
            <a:r>
              <a:rPr lang="tr-TR" dirty="0" err="1">
                <a:ea typeface="+mn-lt"/>
                <a:cs typeface="+mn-lt"/>
              </a:rPr>
              <a:t>Roskilde</a:t>
            </a:r>
            <a:r>
              <a:rPr lang="tr-TR" dirty="0">
                <a:ea typeface="+mn-lt"/>
                <a:cs typeface="+mn-lt"/>
              </a:rPr>
              <a:t> Antlaşması'nın ardından İsveç İmparatorluğu. (Prusya'da 1629'dan 1635'e kadar yer alan yönetim bölgeleri burada gösterilmemiştir.) </a:t>
            </a:r>
            <a:endParaRPr lang="tr-TR" dirty="0"/>
          </a:p>
        </p:txBody>
      </p:sp>
      <p:pic>
        <p:nvPicPr>
          <p:cNvPr id="11" name="Resim 11">
            <a:extLst>
              <a:ext uri="{FF2B5EF4-FFF2-40B4-BE49-F238E27FC236}">
                <a16:creationId xmlns:a16="http://schemas.microsoft.com/office/drawing/2014/main" id="{C3664909-798E-659C-0648-76EE94D40932}"/>
              </a:ext>
            </a:extLst>
          </p:cNvPr>
          <p:cNvPicPr>
            <a:picLocks noChangeAspect="1"/>
          </p:cNvPicPr>
          <p:nvPr/>
        </p:nvPicPr>
        <p:blipFill>
          <a:blip r:embed="rId4"/>
          <a:stretch>
            <a:fillRect/>
          </a:stretch>
        </p:blipFill>
        <p:spPr>
          <a:xfrm>
            <a:off x="8110538" y="2405063"/>
            <a:ext cx="3886200" cy="1962150"/>
          </a:xfrm>
          <a:prstGeom prst="rect">
            <a:avLst/>
          </a:prstGeom>
          <a:ln>
            <a:noFill/>
          </a:ln>
          <a:effectLst>
            <a:outerShdw blurRad="292100" dist="139700" dir="2700000" algn="tl" rotWithShape="0">
              <a:srgbClr val="333333">
                <a:alpha val="65000"/>
              </a:srgbClr>
            </a:outerShdw>
          </a:effectLst>
        </p:spPr>
      </p:pic>
      <p:sp>
        <p:nvSpPr>
          <p:cNvPr id="13" name="Metin kutusu 12">
            <a:extLst>
              <a:ext uri="{FF2B5EF4-FFF2-40B4-BE49-F238E27FC236}">
                <a16:creationId xmlns:a16="http://schemas.microsoft.com/office/drawing/2014/main" id="{921DD7E5-401D-0C46-85BF-331D5378C922}"/>
              </a:ext>
            </a:extLst>
          </p:cNvPr>
          <p:cNvSpPr txBox="1"/>
          <p:nvPr/>
        </p:nvSpPr>
        <p:spPr>
          <a:xfrm>
            <a:off x="8810624" y="4524374"/>
            <a:ext cx="2495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İmparatorluk Bayrağı</a:t>
            </a:r>
            <a:endParaRPr lang="tr-TR" dirty="0"/>
          </a:p>
        </p:txBody>
      </p:sp>
    </p:spTree>
    <p:extLst>
      <p:ext uri="{BB962C8B-B14F-4D97-AF65-F5344CB8AC3E}">
        <p14:creationId xmlns:p14="http://schemas.microsoft.com/office/powerpoint/2010/main" val="6160122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F22281-2F9C-BF56-5FC8-5C6D1FB1CFAA}"/>
              </a:ext>
            </a:extLst>
          </p:cNvPr>
          <p:cNvSpPr>
            <a:spLocks noGrp="1"/>
          </p:cNvSpPr>
          <p:nvPr>
            <p:ph type="title"/>
          </p:nvPr>
        </p:nvSpPr>
        <p:spPr/>
        <p:txBody>
          <a:bodyPr/>
          <a:lstStyle/>
          <a:p>
            <a:r>
              <a:rPr lang="tr-TR" dirty="0">
                <a:ea typeface="+mj-lt"/>
                <a:cs typeface="+mj-lt"/>
              </a:rPr>
              <a:t>İsveç'in Tarihi Dönemleri</a:t>
            </a:r>
            <a:br>
              <a:rPr lang="tr-TR" dirty="0">
                <a:ea typeface="+mj-lt"/>
                <a:cs typeface="+mj-lt"/>
              </a:rPr>
            </a:br>
            <a:r>
              <a:rPr lang="tr-TR" dirty="0">
                <a:ea typeface="+mj-lt"/>
                <a:cs typeface="+mj-lt"/>
              </a:rPr>
              <a:t>- Modern İsveç Dönemi</a:t>
            </a:r>
            <a:endParaRPr lang="tr-TR" dirty="0"/>
          </a:p>
        </p:txBody>
      </p:sp>
      <p:sp>
        <p:nvSpPr>
          <p:cNvPr id="3" name="İçerik Yer Tutucusu 2">
            <a:extLst>
              <a:ext uri="{FF2B5EF4-FFF2-40B4-BE49-F238E27FC236}">
                <a16:creationId xmlns:a16="http://schemas.microsoft.com/office/drawing/2014/main" id="{8F733000-36E5-8B85-4523-CAF3537472A0}"/>
              </a:ext>
            </a:extLst>
          </p:cNvPr>
          <p:cNvSpPr>
            <a:spLocks noGrp="1"/>
          </p:cNvSpPr>
          <p:nvPr>
            <p:ph idx="1"/>
          </p:nvPr>
        </p:nvSpPr>
        <p:spPr/>
        <p:txBody>
          <a:bodyPr vert="horz" lIns="91440" tIns="45720" rIns="91440" bIns="45720" rtlCol="0" anchor="t">
            <a:normAutofit fontScale="92500" lnSpcReduction="20000"/>
          </a:bodyPr>
          <a:lstStyle/>
          <a:p>
            <a:r>
              <a:rPr lang="tr-TR" dirty="0">
                <a:ea typeface="+mj-lt"/>
                <a:cs typeface="+mj-lt"/>
              </a:rPr>
              <a:t>18 ve 19. yüzyıllarda İsveç nüfus bakımında büyük bir artışa sahne oldu. 1833 yılında </a:t>
            </a:r>
            <a:r>
              <a:rPr lang="tr-TR" dirty="0" err="1">
                <a:ea typeface="+mj-lt"/>
                <a:cs typeface="+mj-lt"/>
              </a:rPr>
              <a:t>Esaias</a:t>
            </a:r>
            <a:r>
              <a:rPr lang="tr-TR" dirty="0">
                <a:ea typeface="+mj-lt"/>
                <a:cs typeface="+mj-lt"/>
              </a:rPr>
              <a:t> </a:t>
            </a:r>
            <a:r>
              <a:rPr lang="tr-TR" dirty="0" err="1">
                <a:ea typeface="+mj-lt"/>
                <a:cs typeface="+mj-lt"/>
              </a:rPr>
              <a:t>Tegnér</a:t>
            </a:r>
            <a:r>
              <a:rPr lang="tr-TR" dirty="0">
                <a:ea typeface="+mj-lt"/>
                <a:cs typeface="+mj-lt"/>
              </a:rPr>
              <a:t> adlı yazar bunu " barış, aşı (çiçek) ve patates" şeklinde özetlemiştir. 1750 ve 1850 yılları arasında İsveç nüfusu ikiye katlandı. Bazı uzmanlara göre Amerika Birleşik Devletleri'ne gerçekleşen İsveç göçünün, İsveç halkının kıtlık ve isyanlardan korunmasını sağlayan en önemli unsur olduğu öne sürülmektedir. Özellikle 1880'lerde nüfusun yüzde birinden fazlası aşamalı olarak Amerika Birleşik Devletleri'ne göç etti. Buna karşılık, İsveç yine de yoksul olarak kaldı. </a:t>
            </a:r>
          </a:p>
          <a:p>
            <a:pPr>
              <a:buClr>
                <a:srgbClr val="8AD0D6"/>
              </a:buClr>
            </a:pPr>
            <a:r>
              <a:rPr lang="tr-TR" dirty="0">
                <a:ea typeface="+mj-lt"/>
                <a:cs typeface="+mj-lt"/>
              </a:rPr>
              <a:t>İsveç, başta Danimarka olmak üzere sanayiden dolayı gelişmeye başlayan Avrupa ülkelerine karşılık sanayisi büyük oranda tarıma dayalı olan bir ülkeydi. Birçok insan bu dönemde Amerika'yı daha iyi bir yer olarak gördü ve bir milyondan fazla İsveçli, Amerika'ya göç </a:t>
            </a:r>
            <a:r>
              <a:rPr lang="tr-TR" dirty="0" err="1">
                <a:ea typeface="+mj-lt"/>
                <a:cs typeface="+mj-lt"/>
              </a:rPr>
              <a:t>ettti</a:t>
            </a:r>
            <a:r>
              <a:rPr lang="tr-TR" dirty="0">
                <a:ea typeface="+mj-lt"/>
                <a:cs typeface="+mj-lt"/>
              </a:rPr>
              <a:t>. 20. yüzyılın başında, Amerika Birleşik Devletleri'nin Chicago kentinde, İsveç'in ikinci büyük kenti Göteborg'dan daha fazla İsveçli yaşamaktaydı. Ayrıca birçok İsveç vatandaşı da başta Minnesota ve Delaware olmak üzere Orta-Batı ABD'ye yerleşti. ABD'nin dışında da Kanada'ya ve Arjantin'e yerleşen İsveçlilerin olduğu bilinmektedir. </a:t>
            </a:r>
            <a:endParaRPr lang="tr-TR" dirty="0"/>
          </a:p>
        </p:txBody>
      </p:sp>
    </p:spTree>
    <p:extLst>
      <p:ext uri="{BB962C8B-B14F-4D97-AF65-F5344CB8AC3E}">
        <p14:creationId xmlns:p14="http://schemas.microsoft.com/office/powerpoint/2010/main" val="35616213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75C828-7AAF-900D-BE37-D39D07297B70}"/>
              </a:ext>
            </a:extLst>
          </p:cNvPr>
          <p:cNvSpPr>
            <a:spLocks noGrp="1"/>
          </p:cNvSpPr>
          <p:nvPr>
            <p:ph type="title"/>
          </p:nvPr>
        </p:nvSpPr>
        <p:spPr/>
        <p:txBody>
          <a:bodyPr/>
          <a:lstStyle/>
          <a:p>
            <a:r>
              <a:rPr lang="tr-TR" dirty="0"/>
              <a:t>İsveç'in Tarihi Dönemleri</a:t>
            </a:r>
            <a:br>
              <a:rPr lang="tr-TR" dirty="0"/>
            </a:br>
            <a:r>
              <a:rPr lang="tr-TR" dirty="0"/>
              <a:t>- Modern İsveç Dönemi -2</a:t>
            </a:r>
          </a:p>
        </p:txBody>
      </p:sp>
      <p:pic>
        <p:nvPicPr>
          <p:cNvPr id="6" name="Resim 6" descr="harita içeren bir resim&#10;&#10;Açıklama otomatik olarak oluşturuldu">
            <a:extLst>
              <a:ext uri="{FF2B5EF4-FFF2-40B4-BE49-F238E27FC236}">
                <a16:creationId xmlns:a16="http://schemas.microsoft.com/office/drawing/2014/main" id="{DF38492B-01A0-8F4B-33C0-A7A727C11EFE}"/>
              </a:ext>
            </a:extLst>
          </p:cNvPr>
          <p:cNvPicPr>
            <a:picLocks noChangeAspect="1"/>
          </p:cNvPicPr>
          <p:nvPr/>
        </p:nvPicPr>
        <p:blipFill>
          <a:blip r:embed="rId2"/>
          <a:stretch>
            <a:fillRect/>
          </a:stretch>
        </p:blipFill>
        <p:spPr>
          <a:xfrm>
            <a:off x="485775" y="2133265"/>
            <a:ext cx="5638800" cy="3448719"/>
          </a:xfrm>
          <a:prstGeom prst="rect">
            <a:avLst/>
          </a:prstGeom>
          <a:ln>
            <a:noFill/>
          </a:ln>
          <a:effectLst>
            <a:outerShdw blurRad="190500" algn="tl" rotWithShape="0">
              <a:srgbClr val="000000">
                <a:alpha val="70000"/>
              </a:srgbClr>
            </a:outerShdw>
          </a:effectLst>
        </p:spPr>
      </p:pic>
      <p:sp>
        <p:nvSpPr>
          <p:cNvPr id="7" name="Metin kutusu 6">
            <a:extLst>
              <a:ext uri="{FF2B5EF4-FFF2-40B4-BE49-F238E27FC236}">
                <a16:creationId xmlns:a16="http://schemas.microsoft.com/office/drawing/2014/main" id="{0B4CBD88-8626-621E-831A-B7ED9EC46DBF}"/>
              </a:ext>
            </a:extLst>
          </p:cNvPr>
          <p:cNvSpPr txBox="1"/>
          <p:nvPr/>
        </p:nvSpPr>
        <p:spPr>
          <a:xfrm>
            <a:off x="4000500" y="6391275"/>
            <a:ext cx="4733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Günümüz İsveç'inin Dünya'daki konumu.</a:t>
            </a:r>
          </a:p>
        </p:txBody>
      </p:sp>
      <p:pic>
        <p:nvPicPr>
          <p:cNvPr id="8" name="Resim 8" descr="harita içeren bir resim&#10;&#10;Açıklama otomatik olarak oluşturuldu">
            <a:extLst>
              <a:ext uri="{FF2B5EF4-FFF2-40B4-BE49-F238E27FC236}">
                <a16:creationId xmlns:a16="http://schemas.microsoft.com/office/drawing/2014/main" id="{C2461BE4-D615-91C3-F0A3-079E6B9C06EF}"/>
              </a:ext>
            </a:extLst>
          </p:cNvPr>
          <p:cNvPicPr>
            <a:picLocks noChangeAspect="1"/>
          </p:cNvPicPr>
          <p:nvPr/>
        </p:nvPicPr>
        <p:blipFill>
          <a:blip r:embed="rId3"/>
          <a:stretch>
            <a:fillRect/>
          </a:stretch>
        </p:blipFill>
        <p:spPr>
          <a:xfrm>
            <a:off x="6877050" y="2132457"/>
            <a:ext cx="4200525" cy="3593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9075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F55A65-8D90-03D8-C777-062C4EEA9F5A}"/>
              </a:ext>
            </a:extLst>
          </p:cNvPr>
          <p:cNvSpPr>
            <a:spLocks noGrp="1"/>
          </p:cNvSpPr>
          <p:nvPr>
            <p:ph type="title"/>
          </p:nvPr>
        </p:nvSpPr>
        <p:spPr/>
        <p:txBody>
          <a:bodyPr/>
          <a:lstStyle/>
          <a:p>
            <a:r>
              <a:rPr lang="tr-TR" dirty="0"/>
              <a:t>İsveç'in Coğrafi Etkenleri</a:t>
            </a:r>
          </a:p>
        </p:txBody>
      </p:sp>
      <p:sp>
        <p:nvSpPr>
          <p:cNvPr id="3" name="İçerik Yer Tutucusu 2">
            <a:extLst>
              <a:ext uri="{FF2B5EF4-FFF2-40B4-BE49-F238E27FC236}">
                <a16:creationId xmlns:a16="http://schemas.microsoft.com/office/drawing/2014/main" id="{6A2C0302-BE08-B6E1-98CF-E43EE8B7517F}"/>
              </a:ext>
            </a:extLst>
          </p:cNvPr>
          <p:cNvSpPr>
            <a:spLocks noGrp="1"/>
          </p:cNvSpPr>
          <p:nvPr>
            <p:ph idx="1"/>
          </p:nvPr>
        </p:nvSpPr>
        <p:spPr/>
        <p:txBody>
          <a:bodyPr vert="horz" lIns="91440" tIns="45720" rIns="91440" bIns="45720" rtlCol="0" anchor="t">
            <a:normAutofit/>
          </a:bodyPr>
          <a:lstStyle/>
          <a:p>
            <a:r>
              <a:rPr lang="tr-TR" dirty="0">
                <a:ea typeface="+mj-lt"/>
                <a:cs typeface="+mj-lt"/>
              </a:rPr>
              <a:t>İsveç, Kuzey Avrupa'da, Baltık Denizi ile </a:t>
            </a:r>
            <a:r>
              <a:rPr lang="tr-TR" dirty="0" err="1">
                <a:ea typeface="+mj-lt"/>
                <a:cs typeface="+mj-lt"/>
              </a:rPr>
              <a:t>Botni</a:t>
            </a:r>
            <a:r>
              <a:rPr lang="tr-TR" dirty="0">
                <a:ea typeface="+mj-lt"/>
                <a:cs typeface="+mj-lt"/>
              </a:rPr>
              <a:t> Körfezi'nin batı kıyılarında yer alır. Bu nedenle İsveç oldukça uzun kıyılara sahiptir. Bu özellikleriyle İsveç, İskandinavya yarımadasının doğu yakasını oluşturur. Ülkenin batısında ülkeyi Norveç'ten ayıran İskandinavya dağ sırası (</a:t>
            </a:r>
            <a:r>
              <a:rPr lang="tr-TR" dirty="0" err="1">
                <a:ea typeface="+mj-lt"/>
                <a:cs typeface="+mj-lt"/>
              </a:rPr>
              <a:t>Skanderna</a:t>
            </a:r>
            <a:r>
              <a:rPr lang="tr-TR" dirty="0">
                <a:ea typeface="+mj-lt"/>
                <a:cs typeface="+mj-lt"/>
              </a:rPr>
              <a:t>) yer alır. </a:t>
            </a:r>
            <a:endParaRPr lang="tr-TR" dirty="0"/>
          </a:p>
          <a:p>
            <a:pPr>
              <a:buClr>
                <a:srgbClr val="8AD0D6"/>
              </a:buClr>
            </a:pPr>
            <a:r>
              <a:rPr lang="tr-TR" dirty="0">
                <a:ea typeface="+mj-lt"/>
                <a:cs typeface="+mj-lt"/>
              </a:rPr>
              <a:t>Ülkenin batısında Norveç, kuzeydoğusunda Finlandiya, güneybatısında </a:t>
            </a:r>
            <a:r>
              <a:rPr lang="tr-TR" dirty="0" err="1">
                <a:ea typeface="+mj-lt"/>
                <a:cs typeface="+mj-lt"/>
              </a:rPr>
              <a:t>Skagerrak</a:t>
            </a:r>
            <a:r>
              <a:rPr lang="tr-TR" dirty="0">
                <a:ea typeface="+mj-lt"/>
                <a:cs typeface="+mj-lt"/>
              </a:rPr>
              <a:t>, </a:t>
            </a:r>
            <a:r>
              <a:rPr lang="tr-TR" dirty="0" err="1">
                <a:ea typeface="+mj-lt"/>
                <a:cs typeface="+mj-lt"/>
              </a:rPr>
              <a:t>Kattegat</a:t>
            </a:r>
            <a:r>
              <a:rPr lang="tr-TR" dirty="0">
                <a:ea typeface="+mj-lt"/>
                <a:cs typeface="+mj-lt"/>
              </a:rPr>
              <a:t> ve </a:t>
            </a:r>
            <a:r>
              <a:rPr lang="tr-TR" dirty="0" err="1">
                <a:ea typeface="+mj-lt"/>
                <a:cs typeface="+mj-lt"/>
              </a:rPr>
              <a:t>Öresund</a:t>
            </a:r>
            <a:r>
              <a:rPr lang="tr-TR" dirty="0">
                <a:ea typeface="+mj-lt"/>
                <a:cs typeface="+mj-lt"/>
              </a:rPr>
              <a:t> boğazları, doğusunda Baltık Denizi yer alır. Ülkenin ayrıca Danimarka, Almanya, Polonya, Rusya, Litvanya, Letonya, ve Estonya ile deniz sınırları yer almaktadır. Bununla beraber Danimarka ile İsveç arasında yer alan </a:t>
            </a:r>
            <a:r>
              <a:rPr lang="tr-TR" dirty="0" err="1">
                <a:ea typeface="+mj-lt"/>
                <a:cs typeface="+mj-lt"/>
              </a:rPr>
              <a:t>Öresund</a:t>
            </a:r>
            <a:r>
              <a:rPr lang="tr-TR" dirty="0">
                <a:ea typeface="+mj-lt"/>
                <a:cs typeface="+mj-lt"/>
              </a:rPr>
              <a:t> Köprüsü, ülkeleri birbirine bağlar. Norveç ile olan sınırı (1,619 km uzunluğunda), Avrupa'daki en uzun kesintisiz sınırdır. </a:t>
            </a:r>
            <a:endParaRPr lang="tr-TR" dirty="0"/>
          </a:p>
          <a:p>
            <a:pPr>
              <a:buClr>
                <a:srgbClr val="8AD0D6"/>
              </a:buClr>
            </a:pPr>
            <a:endParaRPr lang="tr-TR" dirty="0"/>
          </a:p>
        </p:txBody>
      </p:sp>
    </p:spTree>
    <p:extLst>
      <p:ext uri="{BB962C8B-B14F-4D97-AF65-F5344CB8AC3E}">
        <p14:creationId xmlns:p14="http://schemas.microsoft.com/office/powerpoint/2010/main" val="402788025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990FAA-92BA-59D4-5F8B-8F600568D61C}"/>
              </a:ext>
            </a:extLst>
          </p:cNvPr>
          <p:cNvSpPr>
            <a:spLocks noGrp="1"/>
          </p:cNvSpPr>
          <p:nvPr>
            <p:ph type="title"/>
          </p:nvPr>
        </p:nvSpPr>
        <p:spPr/>
        <p:txBody>
          <a:bodyPr/>
          <a:lstStyle/>
          <a:p>
            <a:r>
              <a:rPr lang="tr-TR" dirty="0">
                <a:ea typeface="+mj-lt"/>
                <a:cs typeface="+mj-lt"/>
              </a:rPr>
              <a:t>İsveç'in Coğrafi Etkenleri - 2</a:t>
            </a:r>
            <a:endParaRPr lang="en-US" dirty="0">
              <a:ea typeface="+mj-lt"/>
              <a:cs typeface="+mj-lt"/>
            </a:endParaRPr>
          </a:p>
          <a:p>
            <a:endParaRPr lang="tr-TR" dirty="0"/>
          </a:p>
        </p:txBody>
      </p:sp>
      <p:pic>
        <p:nvPicPr>
          <p:cNvPr id="4" name="Resim 4" descr="gök, çayır, dağ, açık hava içeren bir resim&#10;&#10;Açıklama otomatik olarak oluşturuldu">
            <a:extLst>
              <a:ext uri="{FF2B5EF4-FFF2-40B4-BE49-F238E27FC236}">
                <a16:creationId xmlns:a16="http://schemas.microsoft.com/office/drawing/2014/main" id="{3E5BED9E-417F-D3CB-6676-AC49937FD26C}"/>
              </a:ext>
            </a:extLst>
          </p:cNvPr>
          <p:cNvPicPr>
            <a:picLocks noGrp="1" noChangeAspect="1"/>
          </p:cNvPicPr>
          <p:nvPr>
            <p:ph idx="1"/>
          </p:nvPr>
        </p:nvPicPr>
        <p:blipFill>
          <a:blip r:embed="rId2"/>
          <a:stretch>
            <a:fillRect/>
          </a:stretch>
        </p:blipFill>
        <p:spPr>
          <a:xfrm>
            <a:off x="386525" y="2051209"/>
            <a:ext cx="5065776" cy="2388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etin kutusu 4">
            <a:extLst>
              <a:ext uri="{FF2B5EF4-FFF2-40B4-BE49-F238E27FC236}">
                <a16:creationId xmlns:a16="http://schemas.microsoft.com/office/drawing/2014/main" id="{EF06E96C-12D1-7FC3-693C-506074CF710E}"/>
              </a:ext>
            </a:extLst>
          </p:cNvPr>
          <p:cNvSpPr txBox="1"/>
          <p:nvPr/>
        </p:nvSpPr>
        <p:spPr>
          <a:xfrm>
            <a:off x="923925" y="4638675"/>
            <a:ext cx="3876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Laponya'daki</a:t>
            </a:r>
            <a:r>
              <a:rPr lang="en-US" dirty="0"/>
              <a:t> </a:t>
            </a:r>
            <a:r>
              <a:rPr lang="en-US" dirty="0" err="1"/>
              <a:t>Lapporten</a:t>
            </a:r>
            <a:r>
              <a:rPr lang="en-US" dirty="0"/>
              <a:t> </a:t>
            </a:r>
            <a:r>
              <a:rPr lang="en-US" dirty="0" err="1"/>
              <a:t>Dağları</a:t>
            </a:r>
            <a:r>
              <a:rPr lang="en-US" dirty="0"/>
              <a:t>.</a:t>
            </a:r>
          </a:p>
        </p:txBody>
      </p:sp>
      <p:pic>
        <p:nvPicPr>
          <p:cNvPr id="7" name="Resim 7" descr="gök, su, açık hava, bulutlar içeren bir resim&#10;&#10;Açıklama otomatik olarak oluşturuldu">
            <a:extLst>
              <a:ext uri="{FF2B5EF4-FFF2-40B4-BE49-F238E27FC236}">
                <a16:creationId xmlns:a16="http://schemas.microsoft.com/office/drawing/2014/main" id="{EAB592FD-811B-D1A7-3ABD-C9632F3D9568}"/>
              </a:ext>
            </a:extLst>
          </p:cNvPr>
          <p:cNvPicPr>
            <a:picLocks noChangeAspect="1"/>
          </p:cNvPicPr>
          <p:nvPr/>
        </p:nvPicPr>
        <p:blipFill>
          <a:blip r:embed="rId3"/>
          <a:stretch>
            <a:fillRect/>
          </a:stretch>
        </p:blipFill>
        <p:spPr>
          <a:xfrm>
            <a:off x="6534150" y="1524000"/>
            <a:ext cx="4648200" cy="3114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Metin kutusu 7">
            <a:extLst>
              <a:ext uri="{FF2B5EF4-FFF2-40B4-BE49-F238E27FC236}">
                <a16:creationId xmlns:a16="http://schemas.microsoft.com/office/drawing/2014/main" id="{C5871BC9-14C3-E884-EC61-B8590CA4D52F}"/>
              </a:ext>
            </a:extLst>
          </p:cNvPr>
          <p:cNvSpPr txBox="1"/>
          <p:nvPr/>
        </p:nvSpPr>
        <p:spPr>
          <a:xfrm>
            <a:off x="7058024" y="4791074"/>
            <a:ext cx="38766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İsveç'in</a:t>
            </a:r>
            <a:r>
              <a:rPr lang="en-US" dirty="0"/>
              <a:t> </a:t>
            </a:r>
            <a:r>
              <a:rPr lang="en-US" dirty="0" err="1"/>
              <a:t>ikinci</a:t>
            </a:r>
            <a:r>
              <a:rPr lang="en-US" dirty="0"/>
              <a:t> </a:t>
            </a:r>
            <a:r>
              <a:rPr lang="en-US" dirty="0" err="1"/>
              <a:t>en</a:t>
            </a:r>
            <a:r>
              <a:rPr lang="en-US" dirty="0"/>
              <a:t> </a:t>
            </a:r>
            <a:r>
              <a:rPr lang="en-US" dirty="0" err="1"/>
              <a:t>büyük</a:t>
            </a:r>
            <a:r>
              <a:rPr lang="en-US" dirty="0"/>
              <a:t> </a:t>
            </a:r>
            <a:r>
              <a:rPr lang="en-US" dirty="0" err="1"/>
              <a:t>gölü</a:t>
            </a:r>
            <a:r>
              <a:rPr lang="en-US" dirty="0"/>
              <a:t> </a:t>
            </a:r>
            <a:r>
              <a:rPr lang="en-US" dirty="0" err="1"/>
              <a:t>olan</a:t>
            </a:r>
            <a:r>
              <a:rPr lang="en-US" dirty="0"/>
              <a:t> Vättern</a:t>
            </a:r>
          </a:p>
          <a:p>
            <a:endParaRPr lang="en-US" dirty="0"/>
          </a:p>
        </p:txBody>
      </p:sp>
    </p:spTree>
    <p:extLst>
      <p:ext uri="{BB962C8B-B14F-4D97-AF65-F5344CB8AC3E}">
        <p14:creationId xmlns:p14="http://schemas.microsoft.com/office/powerpoint/2010/main" val="10034181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D821CB-A19E-5E6E-7360-314480C8C5C1}"/>
              </a:ext>
            </a:extLst>
          </p:cNvPr>
          <p:cNvSpPr>
            <a:spLocks noGrp="1"/>
          </p:cNvSpPr>
          <p:nvPr>
            <p:ph type="title"/>
          </p:nvPr>
        </p:nvSpPr>
        <p:spPr/>
        <p:txBody>
          <a:bodyPr/>
          <a:lstStyle/>
          <a:p>
            <a:r>
              <a:rPr lang="tr-TR" dirty="0">
                <a:ea typeface="+mj-lt"/>
                <a:cs typeface="+mj-lt"/>
              </a:rPr>
              <a:t>İsveç'in Coğrafi Etkenleri</a:t>
            </a:r>
            <a:endParaRPr lang="en-US" dirty="0">
              <a:ea typeface="+mj-lt"/>
              <a:cs typeface="+mj-lt"/>
            </a:endParaRPr>
          </a:p>
          <a:p>
            <a:r>
              <a:rPr lang="tr-TR" dirty="0"/>
              <a:t>- İsveç'in İklimi</a:t>
            </a:r>
          </a:p>
        </p:txBody>
      </p:sp>
      <p:sp>
        <p:nvSpPr>
          <p:cNvPr id="3" name="İçerik Yer Tutucusu 2">
            <a:extLst>
              <a:ext uri="{FF2B5EF4-FFF2-40B4-BE49-F238E27FC236}">
                <a16:creationId xmlns:a16="http://schemas.microsoft.com/office/drawing/2014/main" id="{4CBA6DBA-5D87-CC09-3872-8E3A0A5AED52}"/>
              </a:ext>
            </a:extLst>
          </p:cNvPr>
          <p:cNvSpPr>
            <a:spLocks noGrp="1"/>
          </p:cNvSpPr>
          <p:nvPr>
            <p:ph idx="1"/>
          </p:nvPr>
        </p:nvSpPr>
        <p:spPr>
          <a:xfrm>
            <a:off x="1093787" y="2052918"/>
            <a:ext cx="8946541" cy="4195481"/>
          </a:xfrm>
        </p:spPr>
        <p:txBody>
          <a:bodyPr vert="horz" lIns="91440" tIns="45720" rIns="91440" bIns="45720" rtlCol="0" anchor="t">
            <a:normAutofit/>
          </a:bodyPr>
          <a:lstStyle/>
          <a:p>
            <a:pPr>
              <a:buClr>
                <a:srgbClr val="1E5155">
                  <a:lumMod val="40000"/>
                  <a:lumOff val="60000"/>
                </a:srgbClr>
              </a:buClr>
            </a:pPr>
            <a:r>
              <a:rPr lang="tr-TR" dirty="0">
                <a:ea typeface="+mj-lt"/>
                <a:cs typeface="+mj-lt"/>
              </a:rPr>
              <a:t>İsveç, Sibirya ile aynı enlemde yer almasına karşın ılıman bir iklime sahiptir. Ülkede yıl boyunca dört mevsim ve yumuşak hava olayları belirgin bir biçimde görülebilmektedir. Ülke üç farklı iklim kuşağına ayrılmaktadır. En güneydeki bölgede okyanus iklimi, orta bölgede nemli karasal iklim, kuzeydeki bölgede ise </a:t>
            </a:r>
            <a:r>
              <a:rPr lang="tr-TR" dirty="0" err="1">
                <a:ea typeface="+mj-lt"/>
                <a:cs typeface="+mj-lt"/>
              </a:rPr>
              <a:t>subarktik</a:t>
            </a:r>
            <a:r>
              <a:rPr lang="tr-TR" dirty="0">
                <a:ea typeface="+mj-lt"/>
                <a:cs typeface="+mj-lt"/>
              </a:rPr>
              <a:t> iklim </a:t>
            </a:r>
            <a:r>
              <a:rPr lang="tr-TR" dirty="0" err="1">
                <a:ea typeface="+mj-lt"/>
                <a:cs typeface="+mj-lt"/>
              </a:rPr>
              <a:t>görülmektedir.İsveç</a:t>
            </a:r>
            <a:r>
              <a:rPr lang="tr-TR" dirty="0">
                <a:ea typeface="+mj-lt"/>
                <a:cs typeface="+mj-lt"/>
              </a:rPr>
              <a:t>, kendiyle aynı, hatta kendinden alçak enleme sahip birçok yerden daha ılık ve sıcaktır. Bunun nedeni </a:t>
            </a:r>
            <a:r>
              <a:rPr lang="tr-TR" dirty="0" err="1">
                <a:ea typeface="+mj-lt"/>
                <a:cs typeface="+mj-lt"/>
              </a:rPr>
              <a:t>Gulf</a:t>
            </a:r>
            <a:r>
              <a:rPr lang="tr-TR" dirty="0">
                <a:ea typeface="+mj-lt"/>
                <a:cs typeface="+mj-lt"/>
              </a:rPr>
              <a:t> </a:t>
            </a:r>
            <a:r>
              <a:rPr lang="tr-TR" dirty="0" err="1">
                <a:ea typeface="+mj-lt"/>
                <a:cs typeface="+mj-lt"/>
              </a:rPr>
              <a:t>Stream</a:t>
            </a:r>
            <a:r>
              <a:rPr lang="tr-TR" dirty="0">
                <a:ea typeface="+mj-lt"/>
                <a:cs typeface="+mj-lt"/>
              </a:rPr>
              <a:t> okyanus akıntılarıdır. Örnekle; orta ve güney İsveç, Rusya'nın ve Kanada'nın birçok bölümünden daha sıcaktır. Yine yüksek enlemlerde bulunması, ülkenin gündüz uzunluklarını oldukça çeşitli kılmaktadır.</a:t>
            </a:r>
            <a:endParaRPr lang="tr-TR" dirty="0"/>
          </a:p>
          <a:p>
            <a:pPr>
              <a:buClr>
                <a:srgbClr val="8AD0D6"/>
              </a:buClr>
            </a:pPr>
            <a:endParaRPr lang="tr-TR" dirty="0"/>
          </a:p>
        </p:txBody>
      </p:sp>
    </p:spTree>
    <p:extLst>
      <p:ext uri="{BB962C8B-B14F-4D97-AF65-F5344CB8AC3E}">
        <p14:creationId xmlns:p14="http://schemas.microsoft.com/office/powerpoint/2010/main" val="4004517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549661-0164-81A3-F989-DAE9B6E01B2F}"/>
              </a:ext>
            </a:extLst>
          </p:cNvPr>
          <p:cNvSpPr>
            <a:spLocks noGrp="1"/>
          </p:cNvSpPr>
          <p:nvPr>
            <p:ph type="title"/>
          </p:nvPr>
        </p:nvSpPr>
        <p:spPr>
          <a:xfrm>
            <a:off x="398461" y="119343"/>
            <a:ext cx="9404723" cy="1400530"/>
          </a:xfrm>
        </p:spPr>
        <p:txBody>
          <a:bodyPr/>
          <a:lstStyle/>
          <a:p>
            <a:r>
              <a:rPr lang="tr-TR" dirty="0">
                <a:ea typeface="+mj-lt"/>
                <a:cs typeface="+mj-lt"/>
              </a:rPr>
              <a:t>İsveç'in Coğrafi Etkenleri</a:t>
            </a:r>
            <a:endParaRPr lang="en-US" dirty="0">
              <a:ea typeface="+mj-lt"/>
              <a:cs typeface="+mj-lt"/>
            </a:endParaRPr>
          </a:p>
          <a:p>
            <a:r>
              <a:rPr lang="tr-TR" dirty="0">
                <a:ea typeface="+mj-lt"/>
                <a:cs typeface="+mj-lt"/>
              </a:rPr>
              <a:t>- İsveç'in İklimi - 2</a:t>
            </a:r>
            <a:endParaRPr lang="en-US" dirty="0">
              <a:ea typeface="+mj-lt"/>
              <a:cs typeface="+mj-lt"/>
            </a:endParaRPr>
          </a:p>
          <a:p>
            <a:endParaRPr lang="tr-TR" dirty="0"/>
          </a:p>
        </p:txBody>
      </p:sp>
      <p:pic>
        <p:nvPicPr>
          <p:cNvPr id="4" name="Resim 4" descr="metin, skorbord içeren bir resim&#10;&#10;Açıklama otomatik olarak oluşturuldu">
            <a:extLst>
              <a:ext uri="{FF2B5EF4-FFF2-40B4-BE49-F238E27FC236}">
                <a16:creationId xmlns:a16="http://schemas.microsoft.com/office/drawing/2014/main" id="{86483642-C185-E679-EF31-0BC3B47B3762}"/>
              </a:ext>
            </a:extLst>
          </p:cNvPr>
          <p:cNvPicPr>
            <a:picLocks noGrp="1" noChangeAspect="1"/>
          </p:cNvPicPr>
          <p:nvPr>
            <p:ph idx="1"/>
          </p:nvPr>
        </p:nvPicPr>
        <p:blipFill>
          <a:blip r:embed="rId2"/>
          <a:stretch>
            <a:fillRect/>
          </a:stretch>
        </p:blipFill>
        <p:spPr>
          <a:xfrm>
            <a:off x="6810070" y="2674284"/>
            <a:ext cx="5334000" cy="1971675"/>
          </a:xfrm>
        </p:spPr>
      </p:pic>
      <p:sp>
        <p:nvSpPr>
          <p:cNvPr id="5" name="Metin kutusu 4">
            <a:extLst>
              <a:ext uri="{FF2B5EF4-FFF2-40B4-BE49-F238E27FC236}">
                <a16:creationId xmlns:a16="http://schemas.microsoft.com/office/drawing/2014/main" id="{695188EE-D679-B968-92DD-D3E8F1A3A534}"/>
              </a:ext>
            </a:extLst>
          </p:cNvPr>
          <p:cNvSpPr txBox="1"/>
          <p:nvPr/>
        </p:nvSpPr>
        <p:spPr>
          <a:xfrm>
            <a:off x="180975" y="2257425"/>
            <a:ext cx="64674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Ortalama</a:t>
            </a:r>
            <a:r>
              <a:rPr lang="en-US" dirty="0"/>
              <a:t> </a:t>
            </a:r>
            <a:r>
              <a:rPr lang="en-US" dirty="0" err="1"/>
              <a:t>olarak</a:t>
            </a:r>
            <a:r>
              <a:rPr lang="en-US" dirty="0"/>
              <a:t> </a:t>
            </a:r>
            <a:r>
              <a:rPr lang="en-US" dirty="0" err="1"/>
              <a:t>İsveç'in</a:t>
            </a:r>
            <a:r>
              <a:rPr lang="en-US" dirty="0"/>
              <a:t> </a:t>
            </a:r>
            <a:r>
              <a:rPr lang="en-US" dirty="0" err="1"/>
              <a:t>büyük</a:t>
            </a:r>
            <a:r>
              <a:rPr lang="en-US" dirty="0"/>
              <a:t> </a:t>
            </a:r>
            <a:r>
              <a:rPr lang="en-US" dirty="0" err="1"/>
              <a:t>kısmı</a:t>
            </a:r>
            <a:r>
              <a:rPr lang="en-US" dirty="0"/>
              <a:t> </a:t>
            </a:r>
            <a:r>
              <a:rPr lang="en-US" dirty="0" err="1"/>
              <a:t>yıllık</a:t>
            </a:r>
            <a:r>
              <a:rPr lang="en-US" dirty="0"/>
              <a:t> 500 </a:t>
            </a:r>
            <a:r>
              <a:rPr lang="en-US" dirty="0" err="1"/>
              <a:t>ila</a:t>
            </a:r>
            <a:r>
              <a:rPr lang="en-US" dirty="0"/>
              <a:t> 800 mm </a:t>
            </a:r>
            <a:r>
              <a:rPr lang="en-US" dirty="0" err="1"/>
              <a:t>kadar</a:t>
            </a:r>
            <a:r>
              <a:rPr lang="en-US" dirty="0"/>
              <a:t> </a:t>
            </a:r>
            <a:r>
              <a:rPr lang="en-US" dirty="0" err="1"/>
              <a:t>yağış</a:t>
            </a:r>
            <a:r>
              <a:rPr lang="en-US" dirty="0"/>
              <a:t> </a:t>
            </a:r>
            <a:r>
              <a:rPr lang="en-US" dirty="0" err="1"/>
              <a:t>alır</a:t>
            </a:r>
            <a:r>
              <a:rPr lang="en-US" dirty="0"/>
              <a:t>. Bu da </a:t>
            </a:r>
            <a:r>
              <a:rPr lang="en-US" dirty="0" err="1"/>
              <a:t>ülkeyi</a:t>
            </a:r>
            <a:r>
              <a:rPr lang="en-US" dirty="0"/>
              <a:t> </a:t>
            </a:r>
            <a:r>
              <a:rPr lang="en-US" dirty="0" err="1"/>
              <a:t>küresel</a:t>
            </a:r>
            <a:r>
              <a:rPr lang="en-US" dirty="0"/>
              <a:t> </a:t>
            </a:r>
            <a:r>
              <a:rPr lang="en-US" dirty="0" err="1"/>
              <a:t>ortalamanın</a:t>
            </a:r>
            <a:r>
              <a:rPr lang="en-US" dirty="0"/>
              <a:t> </a:t>
            </a:r>
            <a:r>
              <a:rPr lang="en-US" dirty="0" err="1"/>
              <a:t>altında</a:t>
            </a:r>
            <a:r>
              <a:rPr lang="en-US" dirty="0"/>
              <a:t> </a:t>
            </a:r>
            <a:r>
              <a:rPr lang="en-US" dirty="0" err="1"/>
              <a:t>bırakır</a:t>
            </a:r>
            <a:r>
              <a:rPr lang="en-US" dirty="0"/>
              <a:t>. </a:t>
            </a:r>
            <a:r>
              <a:rPr lang="en-US" dirty="0" err="1"/>
              <a:t>Ancak</a:t>
            </a:r>
            <a:r>
              <a:rPr lang="en-US" dirty="0"/>
              <a:t> </a:t>
            </a:r>
            <a:r>
              <a:rPr lang="en-US" dirty="0" err="1"/>
              <a:t>ülkenin</a:t>
            </a:r>
            <a:r>
              <a:rPr lang="en-US" dirty="0"/>
              <a:t> </a:t>
            </a:r>
            <a:r>
              <a:rPr lang="en-US" dirty="0" err="1"/>
              <a:t>güneyindeki</a:t>
            </a:r>
            <a:r>
              <a:rPr lang="en-US" dirty="0"/>
              <a:t> </a:t>
            </a:r>
            <a:r>
              <a:rPr lang="en-US" dirty="0" err="1"/>
              <a:t>bazı</a:t>
            </a:r>
            <a:r>
              <a:rPr lang="en-US" dirty="0"/>
              <a:t> </a:t>
            </a:r>
            <a:r>
              <a:rPr lang="en-US" dirty="0" err="1"/>
              <a:t>kesimlerde</a:t>
            </a:r>
            <a:r>
              <a:rPr lang="en-US" dirty="0"/>
              <a:t> </a:t>
            </a:r>
            <a:r>
              <a:rPr lang="en-US" dirty="0" err="1"/>
              <a:t>yıllık</a:t>
            </a:r>
            <a:r>
              <a:rPr lang="en-US" dirty="0"/>
              <a:t> 1000 </a:t>
            </a:r>
            <a:r>
              <a:rPr lang="en-US" dirty="0" err="1"/>
              <a:t>ila</a:t>
            </a:r>
            <a:r>
              <a:rPr lang="en-US" dirty="0"/>
              <a:t> 1200 mm </a:t>
            </a:r>
            <a:r>
              <a:rPr lang="en-US" dirty="0" err="1"/>
              <a:t>yağış</a:t>
            </a:r>
            <a:r>
              <a:rPr lang="en-US" dirty="0"/>
              <a:t> </a:t>
            </a:r>
            <a:r>
              <a:rPr lang="en-US" dirty="0" err="1"/>
              <a:t>düşer</a:t>
            </a:r>
            <a:r>
              <a:rPr lang="en-US" dirty="0"/>
              <a:t>. Bunun </a:t>
            </a:r>
            <a:r>
              <a:rPr lang="en-US" dirty="0" err="1"/>
              <a:t>dışında</a:t>
            </a:r>
            <a:r>
              <a:rPr lang="en-US" dirty="0"/>
              <a:t> </a:t>
            </a:r>
            <a:r>
              <a:rPr lang="en-US" dirty="0" err="1"/>
              <a:t>ülkenin</a:t>
            </a:r>
            <a:r>
              <a:rPr lang="en-US" dirty="0"/>
              <a:t> </a:t>
            </a:r>
            <a:r>
              <a:rPr lang="en-US" dirty="0" err="1"/>
              <a:t>kuzeyindeki</a:t>
            </a:r>
            <a:r>
              <a:rPr lang="en-US" dirty="0"/>
              <a:t> </a:t>
            </a:r>
            <a:r>
              <a:rPr lang="en-US" dirty="0" err="1"/>
              <a:t>dağlık</a:t>
            </a:r>
            <a:r>
              <a:rPr lang="en-US" dirty="0"/>
              <a:t> </a:t>
            </a:r>
            <a:r>
              <a:rPr lang="en-US" dirty="0" err="1"/>
              <a:t>alanlarda</a:t>
            </a:r>
            <a:r>
              <a:rPr lang="en-US" dirty="0"/>
              <a:t> </a:t>
            </a:r>
            <a:r>
              <a:rPr lang="en-US" dirty="0" err="1"/>
              <a:t>yağış</a:t>
            </a:r>
            <a:r>
              <a:rPr lang="en-US" dirty="0"/>
              <a:t> </a:t>
            </a:r>
            <a:r>
              <a:rPr lang="en-US" dirty="0" err="1"/>
              <a:t>yıllık</a:t>
            </a:r>
            <a:r>
              <a:rPr lang="en-US" dirty="0"/>
              <a:t> 2000 </a:t>
            </a:r>
            <a:r>
              <a:rPr lang="en-US" dirty="0" err="1"/>
              <a:t>mm'ye</a:t>
            </a:r>
            <a:r>
              <a:rPr lang="en-US" dirty="0"/>
              <a:t> </a:t>
            </a:r>
            <a:r>
              <a:rPr lang="en-US" dirty="0" err="1"/>
              <a:t>kadar</a:t>
            </a:r>
            <a:r>
              <a:rPr lang="en-US" dirty="0"/>
              <a:t> </a:t>
            </a:r>
            <a:r>
              <a:rPr lang="en-US" dirty="0" err="1"/>
              <a:t>yükselir</a:t>
            </a:r>
            <a:r>
              <a:rPr lang="en-US" dirty="0"/>
              <a:t>. Kar </a:t>
            </a:r>
            <a:r>
              <a:rPr lang="en-US" dirty="0" err="1"/>
              <a:t>yağışı</a:t>
            </a:r>
            <a:r>
              <a:rPr lang="en-US" dirty="0"/>
              <a:t> </a:t>
            </a:r>
            <a:r>
              <a:rPr lang="en-US" dirty="0" err="1"/>
              <a:t>görülen</a:t>
            </a:r>
            <a:r>
              <a:rPr lang="en-US" dirty="0"/>
              <a:t> </a:t>
            </a:r>
            <a:r>
              <a:rPr lang="en-US" dirty="0" err="1"/>
              <a:t>günler</a:t>
            </a:r>
            <a:r>
              <a:rPr lang="en-US" dirty="0"/>
              <a:t> </a:t>
            </a:r>
            <a:r>
              <a:rPr lang="en-US" dirty="0" err="1"/>
              <a:t>Güney</a:t>
            </a:r>
            <a:r>
              <a:rPr lang="en-US" dirty="0"/>
              <a:t> </a:t>
            </a:r>
            <a:r>
              <a:rPr lang="en-US" dirty="0" err="1"/>
              <a:t>İsveç'te</a:t>
            </a:r>
            <a:r>
              <a:rPr lang="en-US" dirty="0"/>
              <a:t> </a:t>
            </a:r>
            <a:r>
              <a:rPr lang="en-US" dirty="0" err="1"/>
              <a:t>aralık</a:t>
            </a:r>
            <a:r>
              <a:rPr lang="en-US" dirty="0"/>
              <a:t> </a:t>
            </a:r>
            <a:r>
              <a:rPr lang="en-US" dirty="0" err="1"/>
              <a:t>ve</a:t>
            </a:r>
            <a:r>
              <a:rPr lang="en-US" dirty="0"/>
              <a:t> mart </a:t>
            </a:r>
            <a:r>
              <a:rPr lang="en-US" dirty="0" err="1"/>
              <a:t>arasında</a:t>
            </a:r>
            <a:r>
              <a:rPr lang="en-US" dirty="0"/>
              <a:t>, </a:t>
            </a:r>
            <a:r>
              <a:rPr lang="en-US" dirty="0" err="1"/>
              <a:t>Orta</a:t>
            </a:r>
            <a:r>
              <a:rPr lang="en-US" dirty="0"/>
              <a:t> </a:t>
            </a:r>
            <a:r>
              <a:rPr lang="en-US" dirty="0" err="1"/>
              <a:t>İsveç'te</a:t>
            </a:r>
            <a:r>
              <a:rPr lang="en-US" dirty="0"/>
              <a:t> </a:t>
            </a:r>
            <a:r>
              <a:rPr lang="en-US" dirty="0" err="1"/>
              <a:t>kasım</a:t>
            </a:r>
            <a:r>
              <a:rPr lang="en-US" dirty="0"/>
              <a:t> </a:t>
            </a:r>
            <a:r>
              <a:rPr lang="en-US" dirty="0" err="1"/>
              <a:t>ve</a:t>
            </a:r>
            <a:r>
              <a:rPr lang="en-US" dirty="0"/>
              <a:t> </a:t>
            </a:r>
            <a:r>
              <a:rPr lang="en-US" dirty="0" err="1"/>
              <a:t>nisan</a:t>
            </a:r>
            <a:r>
              <a:rPr lang="en-US" dirty="0"/>
              <a:t> </a:t>
            </a:r>
            <a:r>
              <a:rPr lang="en-US" dirty="0" err="1"/>
              <a:t>arasında</a:t>
            </a:r>
            <a:r>
              <a:rPr lang="en-US" dirty="0"/>
              <a:t>, </a:t>
            </a:r>
            <a:r>
              <a:rPr lang="en-US" dirty="0" err="1"/>
              <a:t>Kuzey</a:t>
            </a:r>
            <a:r>
              <a:rPr lang="en-US" dirty="0"/>
              <a:t> </a:t>
            </a:r>
            <a:r>
              <a:rPr lang="en-US" dirty="0" err="1"/>
              <a:t>İsveç'te</a:t>
            </a:r>
            <a:r>
              <a:rPr lang="en-US" dirty="0"/>
              <a:t> </a:t>
            </a:r>
            <a:r>
              <a:rPr lang="en-US" dirty="0" err="1"/>
              <a:t>Ekim</a:t>
            </a:r>
            <a:r>
              <a:rPr lang="en-US" dirty="0"/>
              <a:t> </a:t>
            </a:r>
            <a:r>
              <a:rPr lang="en-US" dirty="0" err="1"/>
              <a:t>ve</a:t>
            </a:r>
            <a:r>
              <a:rPr lang="en-US" dirty="0"/>
              <a:t> </a:t>
            </a:r>
            <a:r>
              <a:rPr lang="en-US" dirty="0" err="1"/>
              <a:t>Mayıs</a:t>
            </a:r>
            <a:r>
              <a:rPr lang="en-US" dirty="0"/>
              <a:t> </a:t>
            </a:r>
            <a:r>
              <a:rPr lang="en-US" dirty="0" err="1"/>
              <a:t>arasında</a:t>
            </a:r>
            <a:r>
              <a:rPr lang="en-US" dirty="0"/>
              <a:t> </a:t>
            </a:r>
            <a:r>
              <a:rPr lang="en-US" dirty="0" err="1"/>
              <a:t>görülür</a:t>
            </a:r>
            <a:r>
              <a:rPr lang="en-US" dirty="0"/>
              <a:t>. </a:t>
            </a:r>
            <a:r>
              <a:rPr lang="en-US" dirty="0" err="1"/>
              <a:t>Ancak</a:t>
            </a:r>
            <a:r>
              <a:rPr lang="en-US" dirty="0"/>
              <a:t> </a:t>
            </a:r>
            <a:r>
              <a:rPr lang="en-US" dirty="0" err="1"/>
              <a:t>yine</a:t>
            </a:r>
            <a:r>
              <a:rPr lang="en-US" dirty="0"/>
              <a:t> de </a:t>
            </a:r>
            <a:r>
              <a:rPr lang="en-US" dirty="0" err="1"/>
              <a:t>ülkenin</a:t>
            </a:r>
            <a:r>
              <a:rPr lang="en-US" dirty="0"/>
              <a:t> </a:t>
            </a:r>
            <a:r>
              <a:rPr lang="en-US" dirty="0" err="1"/>
              <a:t>güney</a:t>
            </a:r>
            <a:r>
              <a:rPr lang="en-US" dirty="0"/>
              <a:t> </a:t>
            </a:r>
            <a:r>
              <a:rPr lang="en-US" dirty="0" err="1"/>
              <a:t>ve</a:t>
            </a:r>
            <a:r>
              <a:rPr lang="en-US" dirty="0"/>
              <a:t> </a:t>
            </a:r>
            <a:r>
              <a:rPr lang="en-US" dirty="0" err="1"/>
              <a:t>orta</a:t>
            </a:r>
            <a:r>
              <a:rPr lang="en-US" dirty="0"/>
              <a:t> </a:t>
            </a:r>
            <a:r>
              <a:rPr lang="en-US" dirty="0" err="1"/>
              <a:t>kesimlerinde</a:t>
            </a:r>
            <a:r>
              <a:rPr lang="en-US" dirty="0"/>
              <a:t> </a:t>
            </a:r>
            <a:r>
              <a:rPr lang="en-US" dirty="0" err="1"/>
              <a:t>kar</a:t>
            </a:r>
            <a:r>
              <a:rPr lang="en-US" dirty="0"/>
              <a:t> </a:t>
            </a:r>
            <a:r>
              <a:rPr lang="en-US" dirty="0" err="1"/>
              <a:t>yağışı</a:t>
            </a:r>
            <a:r>
              <a:rPr lang="en-US" dirty="0"/>
              <a:t> </a:t>
            </a:r>
            <a:r>
              <a:rPr lang="en-US" dirty="0" err="1"/>
              <a:t>görülen</a:t>
            </a:r>
            <a:r>
              <a:rPr lang="en-US" dirty="0"/>
              <a:t> </a:t>
            </a:r>
            <a:r>
              <a:rPr lang="en-US" dirty="0" err="1"/>
              <a:t>gün</a:t>
            </a:r>
            <a:r>
              <a:rPr lang="en-US" dirty="0"/>
              <a:t> </a:t>
            </a:r>
            <a:r>
              <a:rPr lang="en-US" dirty="0" err="1"/>
              <a:t>sayısı</a:t>
            </a:r>
            <a:r>
              <a:rPr lang="en-US" dirty="0"/>
              <a:t> </a:t>
            </a:r>
            <a:r>
              <a:rPr lang="en-US" dirty="0" err="1"/>
              <a:t>azdır</a:t>
            </a:r>
            <a:r>
              <a:rPr lang="en-US" dirty="0"/>
              <a:t>.</a:t>
            </a:r>
          </a:p>
        </p:txBody>
      </p:sp>
    </p:spTree>
    <p:extLst>
      <p:ext uri="{BB962C8B-B14F-4D97-AF65-F5344CB8AC3E}">
        <p14:creationId xmlns:p14="http://schemas.microsoft.com/office/powerpoint/2010/main" val="3573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FA6C6C-5B08-16AF-87BD-F83D05AE5CC8}"/>
              </a:ext>
            </a:extLst>
          </p:cNvPr>
          <p:cNvSpPr>
            <a:spLocks noGrp="1"/>
          </p:cNvSpPr>
          <p:nvPr>
            <p:ph type="title"/>
          </p:nvPr>
        </p:nvSpPr>
        <p:spPr>
          <a:xfrm>
            <a:off x="360361" y="138393"/>
            <a:ext cx="9404723" cy="1400530"/>
          </a:xfrm>
        </p:spPr>
        <p:txBody>
          <a:bodyPr/>
          <a:lstStyle/>
          <a:p>
            <a:r>
              <a:rPr lang="tr-TR" dirty="0">
                <a:ea typeface="+mj-lt"/>
                <a:cs typeface="+mj-lt"/>
              </a:rPr>
              <a:t>İsveç'in Coğrafi Etkenleri</a:t>
            </a:r>
            <a:endParaRPr lang="en-US" dirty="0">
              <a:ea typeface="+mj-lt"/>
              <a:cs typeface="+mj-lt"/>
            </a:endParaRPr>
          </a:p>
          <a:p>
            <a:r>
              <a:rPr lang="tr-TR" dirty="0">
                <a:ea typeface="+mj-lt"/>
                <a:cs typeface="+mj-lt"/>
              </a:rPr>
              <a:t>- İsveç'in İklimi - 3</a:t>
            </a:r>
            <a:endParaRPr lang="en-US" dirty="0">
              <a:ea typeface="+mj-lt"/>
              <a:cs typeface="+mj-lt"/>
            </a:endParaRPr>
          </a:p>
          <a:p>
            <a:endParaRPr lang="tr-TR" dirty="0">
              <a:ea typeface="+mj-lt"/>
              <a:cs typeface="+mj-lt"/>
            </a:endParaRPr>
          </a:p>
          <a:p>
            <a:endParaRPr lang="tr-TR" dirty="0"/>
          </a:p>
        </p:txBody>
      </p:sp>
      <p:pic>
        <p:nvPicPr>
          <p:cNvPr id="5" name="Resim 5" descr="metin, gök, açık hava, ev içeren bir resim&#10;&#10;Açıklama otomatik olarak oluşturuldu">
            <a:extLst>
              <a:ext uri="{FF2B5EF4-FFF2-40B4-BE49-F238E27FC236}">
                <a16:creationId xmlns:a16="http://schemas.microsoft.com/office/drawing/2014/main" id="{2E0B3268-8C8E-8334-6C94-96CBD6989FC6}"/>
              </a:ext>
            </a:extLst>
          </p:cNvPr>
          <p:cNvPicPr>
            <a:picLocks noGrp="1" noChangeAspect="1"/>
          </p:cNvPicPr>
          <p:nvPr>
            <p:ph idx="1"/>
          </p:nvPr>
        </p:nvPicPr>
        <p:blipFill>
          <a:blip r:embed="rId2"/>
          <a:stretch>
            <a:fillRect/>
          </a:stretch>
        </p:blipFill>
        <p:spPr>
          <a:xfrm>
            <a:off x="775982" y="1740834"/>
            <a:ext cx="5153025" cy="3371850"/>
          </a:xfrm>
        </p:spPr>
      </p:pic>
      <p:sp>
        <p:nvSpPr>
          <p:cNvPr id="4" name="Metin kutusu 1">
            <a:extLst>
              <a:ext uri="{FF2B5EF4-FFF2-40B4-BE49-F238E27FC236}">
                <a16:creationId xmlns:a16="http://schemas.microsoft.com/office/drawing/2014/main" id="{B07C6ABE-F925-53CC-42C2-60371865CEC8}"/>
              </a:ext>
            </a:extLst>
          </p:cNvPr>
          <p:cNvSpPr txBox="1"/>
          <p:nvPr/>
        </p:nvSpPr>
        <p:spPr>
          <a:xfrm>
            <a:off x="1981200" y="5210175"/>
            <a:ext cx="274320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t>İsveç'in en kuzeyindeki kent olan </a:t>
            </a:r>
            <a:r>
              <a:rPr lang="tr-TR" dirty="0" err="1"/>
              <a:t>Kiruna'daki</a:t>
            </a:r>
            <a:r>
              <a:rPr lang="tr-TR" dirty="0"/>
              <a:t> </a:t>
            </a:r>
            <a:r>
              <a:rPr lang="tr-TR" dirty="0" err="1"/>
              <a:t>Kiruna</a:t>
            </a:r>
            <a:r>
              <a:rPr lang="tr-TR" dirty="0"/>
              <a:t> kilisesi</a:t>
            </a:r>
          </a:p>
        </p:txBody>
      </p:sp>
      <p:pic>
        <p:nvPicPr>
          <p:cNvPr id="6" name="Resim 6" descr="çayır, gök, açık hava, alan içeren bir resim&#10;&#10;Açıklama otomatik olarak oluşturuldu">
            <a:extLst>
              <a:ext uri="{FF2B5EF4-FFF2-40B4-BE49-F238E27FC236}">
                <a16:creationId xmlns:a16="http://schemas.microsoft.com/office/drawing/2014/main" id="{F324C663-09FF-DBB4-01F3-2A7B09AB6F37}"/>
              </a:ext>
            </a:extLst>
          </p:cNvPr>
          <p:cNvPicPr>
            <a:picLocks noChangeAspect="1"/>
          </p:cNvPicPr>
          <p:nvPr/>
        </p:nvPicPr>
        <p:blipFill>
          <a:blip r:embed="rId3"/>
          <a:stretch>
            <a:fillRect/>
          </a:stretch>
        </p:blipFill>
        <p:spPr>
          <a:xfrm>
            <a:off x="6486525" y="1856232"/>
            <a:ext cx="4676775" cy="3059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Metin kutusu 1">
            <a:extLst>
              <a:ext uri="{FF2B5EF4-FFF2-40B4-BE49-F238E27FC236}">
                <a16:creationId xmlns:a16="http://schemas.microsoft.com/office/drawing/2014/main" id="{11CC437D-848D-17A1-C8D5-B93E959B3652}"/>
              </a:ext>
            </a:extLst>
          </p:cNvPr>
          <p:cNvSpPr txBox="1"/>
          <p:nvPr/>
        </p:nvSpPr>
        <p:spPr>
          <a:xfrm>
            <a:off x="7458074" y="5238749"/>
            <a:ext cx="274320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dirty="0"/>
              <a:t>UNESCO Dünya Mirası sayılan tarih öncesi </a:t>
            </a:r>
            <a:r>
              <a:rPr lang="tr-TR" dirty="0" err="1"/>
              <a:t>Eketorp</a:t>
            </a:r>
            <a:r>
              <a:rPr lang="tr-TR" dirty="0"/>
              <a:t> Kalesi.</a:t>
            </a:r>
          </a:p>
        </p:txBody>
      </p:sp>
    </p:spTree>
    <p:extLst>
      <p:ext uri="{BB962C8B-B14F-4D97-AF65-F5344CB8AC3E}">
        <p14:creationId xmlns:p14="http://schemas.microsoft.com/office/powerpoint/2010/main" val="9012483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D227EE-ED08-2805-55A9-79FCC43CC96B}"/>
              </a:ext>
            </a:extLst>
          </p:cNvPr>
          <p:cNvSpPr>
            <a:spLocks noGrp="1"/>
          </p:cNvSpPr>
          <p:nvPr>
            <p:ph type="title"/>
          </p:nvPr>
        </p:nvSpPr>
        <p:spPr>
          <a:xfrm>
            <a:off x="598486" y="643218"/>
            <a:ext cx="9404723" cy="1400530"/>
          </a:xfrm>
        </p:spPr>
        <p:txBody>
          <a:bodyPr/>
          <a:lstStyle/>
          <a:p>
            <a:r>
              <a:rPr lang="tr-TR" dirty="0"/>
              <a:t>İsveç'te Yönetim</a:t>
            </a:r>
          </a:p>
        </p:txBody>
      </p:sp>
      <p:sp>
        <p:nvSpPr>
          <p:cNvPr id="3" name="İçerik Yer Tutucusu 2">
            <a:extLst>
              <a:ext uri="{FF2B5EF4-FFF2-40B4-BE49-F238E27FC236}">
                <a16:creationId xmlns:a16="http://schemas.microsoft.com/office/drawing/2014/main" id="{0E7A89C5-8732-8DB1-26A9-F0AA2F914105}"/>
              </a:ext>
            </a:extLst>
          </p:cNvPr>
          <p:cNvSpPr>
            <a:spLocks noGrp="1"/>
          </p:cNvSpPr>
          <p:nvPr>
            <p:ph idx="1"/>
          </p:nvPr>
        </p:nvSpPr>
        <p:spPr>
          <a:xfrm>
            <a:off x="1512887" y="1871943"/>
            <a:ext cx="8946541" cy="4195481"/>
          </a:xfrm>
        </p:spPr>
        <p:txBody>
          <a:bodyPr vert="horz" lIns="91440" tIns="45720" rIns="91440" bIns="45720" rtlCol="0" anchor="t">
            <a:normAutofit/>
          </a:bodyPr>
          <a:lstStyle/>
          <a:p>
            <a:r>
              <a:rPr lang="tr-TR" dirty="0">
                <a:ea typeface="+mj-lt"/>
                <a:cs typeface="+mj-lt"/>
              </a:rPr>
              <a:t>İsveç, parlamenter monarşi ile yönetilen bir ülkedir. Kral XVI. Karl </a:t>
            </a:r>
            <a:r>
              <a:rPr lang="tr-TR" dirty="0" err="1">
                <a:ea typeface="+mj-lt"/>
                <a:cs typeface="+mj-lt"/>
              </a:rPr>
              <a:t>Gustaf</a:t>
            </a:r>
            <a:r>
              <a:rPr lang="tr-TR" dirty="0">
                <a:ea typeface="+mj-lt"/>
                <a:cs typeface="+mj-lt"/>
              </a:rPr>
              <a:t> ülkenin başında olmasına rağmen, resmî olarak fazla yetkiye sahip değildir. Araştırma kuruluşu olan </a:t>
            </a:r>
            <a:r>
              <a:rPr lang="tr-TR" dirty="0" err="1">
                <a:ea typeface="+mj-lt"/>
                <a:cs typeface="+mj-lt"/>
              </a:rPr>
              <a:t>the</a:t>
            </a:r>
            <a:r>
              <a:rPr lang="tr-TR" dirty="0">
                <a:ea typeface="+mj-lt"/>
                <a:cs typeface="+mj-lt"/>
              </a:rPr>
              <a:t> Economist </a:t>
            </a:r>
            <a:r>
              <a:rPr lang="tr-TR" dirty="0" err="1">
                <a:ea typeface="+mj-lt"/>
                <a:cs typeface="+mj-lt"/>
              </a:rPr>
              <a:t>Intelligence</a:t>
            </a:r>
            <a:r>
              <a:rPr lang="tr-TR" dirty="0">
                <a:ea typeface="+mj-lt"/>
                <a:cs typeface="+mj-lt"/>
              </a:rPr>
              <a:t> </a:t>
            </a:r>
            <a:r>
              <a:rPr lang="tr-TR" dirty="0" err="1">
                <a:ea typeface="+mj-lt"/>
                <a:cs typeface="+mj-lt"/>
              </a:rPr>
              <a:t>Unit</a:t>
            </a:r>
            <a:r>
              <a:rPr lang="tr-TR" dirty="0">
                <a:ea typeface="+mj-lt"/>
                <a:cs typeface="+mj-lt"/>
              </a:rPr>
              <a:t>, ülkenin </a:t>
            </a:r>
            <a:r>
              <a:rPr lang="tr-TR" dirty="0" err="1">
                <a:ea typeface="+mj-lt"/>
                <a:cs typeface="+mj-lt"/>
              </a:rPr>
              <a:t>monarşik</a:t>
            </a:r>
            <a:r>
              <a:rPr lang="tr-TR" dirty="0">
                <a:ea typeface="+mj-lt"/>
                <a:cs typeface="+mj-lt"/>
              </a:rPr>
              <a:t> yönetimi nedeniyle demokratik olarak sınıflandırmanın zor olmasını belirterek buna rağmen ülkeyi 167 ülke içinde en demokratik ülke olarak tanımladı. Ülkenin yasama merkezi </a:t>
            </a:r>
            <a:r>
              <a:rPr lang="tr-TR" dirty="0" err="1">
                <a:ea typeface="+mj-lt"/>
                <a:cs typeface="+mj-lt"/>
              </a:rPr>
              <a:t>Riksdag</a:t>
            </a:r>
            <a:r>
              <a:rPr lang="tr-TR" dirty="0">
                <a:ea typeface="+mj-lt"/>
                <a:cs typeface="+mj-lt"/>
              </a:rPr>
              <a:t> (İsveç Meclisi) 349 üyeye sahip olup başbakanı seçme yetkisine de sahiptir. Meclis seçimleri her dört yılda bir, eylül ayının üçüncü pazar günü yapılır. </a:t>
            </a:r>
            <a:endParaRPr lang="tr-TR" dirty="0"/>
          </a:p>
        </p:txBody>
      </p:sp>
    </p:spTree>
    <p:extLst>
      <p:ext uri="{BB962C8B-B14F-4D97-AF65-F5344CB8AC3E}">
        <p14:creationId xmlns:p14="http://schemas.microsoft.com/office/powerpoint/2010/main" val="40444027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AF0CD7-BCA6-9BA6-381A-B48B49A77A30}"/>
              </a:ext>
            </a:extLst>
          </p:cNvPr>
          <p:cNvSpPr>
            <a:spLocks noGrp="1"/>
          </p:cNvSpPr>
          <p:nvPr>
            <p:ph type="title"/>
          </p:nvPr>
        </p:nvSpPr>
        <p:spPr/>
        <p:txBody>
          <a:bodyPr/>
          <a:lstStyle/>
          <a:p>
            <a:r>
              <a:rPr lang="tr-TR" dirty="0"/>
              <a:t>İsveç'te Yönetim - 2</a:t>
            </a:r>
          </a:p>
        </p:txBody>
      </p:sp>
      <p:sp>
        <p:nvSpPr>
          <p:cNvPr id="5" name="Metin kutusu 4">
            <a:extLst>
              <a:ext uri="{FF2B5EF4-FFF2-40B4-BE49-F238E27FC236}">
                <a16:creationId xmlns:a16="http://schemas.microsoft.com/office/drawing/2014/main" id="{07332D10-94B3-0EC8-84D9-52522F23221B}"/>
              </a:ext>
            </a:extLst>
          </p:cNvPr>
          <p:cNvSpPr txBox="1"/>
          <p:nvPr/>
        </p:nvSpPr>
        <p:spPr>
          <a:xfrm>
            <a:off x="4705350" y="5657850"/>
            <a:ext cx="30670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dirty="0"/>
              <a:t>İsveç Parlamento Binası</a:t>
            </a:r>
          </a:p>
        </p:txBody>
      </p:sp>
      <p:pic>
        <p:nvPicPr>
          <p:cNvPr id="6" name="Resim 6" descr="gök, açık hava, bina, taş içeren bir resim&#10;&#10;Açıklama otomatik olarak oluşturuldu">
            <a:extLst>
              <a:ext uri="{FF2B5EF4-FFF2-40B4-BE49-F238E27FC236}">
                <a16:creationId xmlns:a16="http://schemas.microsoft.com/office/drawing/2014/main" id="{6D3810CC-CA1C-2A24-04FE-898DF955BA2B}"/>
              </a:ext>
            </a:extLst>
          </p:cNvPr>
          <p:cNvPicPr>
            <a:picLocks noChangeAspect="1"/>
          </p:cNvPicPr>
          <p:nvPr/>
        </p:nvPicPr>
        <p:blipFill>
          <a:blip r:embed="rId2"/>
          <a:stretch>
            <a:fillRect/>
          </a:stretch>
        </p:blipFill>
        <p:spPr>
          <a:xfrm>
            <a:off x="2486025" y="1332738"/>
            <a:ext cx="7362825" cy="4192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802169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977A2E7-FA1E-16FB-62A2-39B0DDDD5658}"/>
              </a:ext>
            </a:extLst>
          </p:cNvPr>
          <p:cNvSpPr>
            <a:spLocks noGrp="1"/>
          </p:cNvSpPr>
          <p:nvPr>
            <p:ph type="title"/>
          </p:nvPr>
        </p:nvSpPr>
        <p:spPr>
          <a:xfrm>
            <a:off x="648931" y="629266"/>
            <a:ext cx="4166510" cy="1622321"/>
          </a:xfrm>
        </p:spPr>
        <p:txBody>
          <a:bodyPr>
            <a:normAutofit/>
          </a:bodyPr>
          <a:lstStyle/>
          <a:p>
            <a:r>
              <a:rPr lang="tr-TR" dirty="0">
                <a:solidFill>
                  <a:srgbClr val="EBEBEB"/>
                </a:solidFill>
              </a:rPr>
              <a:t>İçindekiler</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Kitaplar">
            <a:extLst>
              <a:ext uri="{FF2B5EF4-FFF2-40B4-BE49-F238E27FC236}">
                <a16:creationId xmlns:a16="http://schemas.microsoft.com/office/drawing/2014/main" id="{2CBED97B-C490-2B3B-06C3-49CEE4A9D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7942" y="1647029"/>
            <a:ext cx="3573464" cy="3573464"/>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8C90BD21-5EE6-26D0-8E1A-7C9403CA18EC}"/>
              </a:ext>
            </a:extLst>
          </p:cNvPr>
          <p:cNvSpPr>
            <a:spLocks noGrp="1"/>
          </p:cNvSpPr>
          <p:nvPr>
            <p:ph idx="1"/>
          </p:nvPr>
        </p:nvSpPr>
        <p:spPr>
          <a:xfrm>
            <a:off x="648931" y="2438400"/>
            <a:ext cx="4166509" cy="3785419"/>
          </a:xfrm>
        </p:spPr>
        <p:txBody>
          <a:bodyPr vert="horz" lIns="91440" tIns="45720" rIns="91440" bIns="45720" rtlCol="0" anchor="t">
            <a:normAutofit/>
          </a:bodyPr>
          <a:lstStyle/>
          <a:p>
            <a:pPr>
              <a:lnSpc>
                <a:spcPct val="90000"/>
              </a:lnSpc>
              <a:buFont typeface="Arial" charset="2"/>
              <a:buChar char="•"/>
            </a:pPr>
            <a:r>
              <a:rPr lang="tr-TR" sz="1900" dirty="0">
                <a:solidFill>
                  <a:srgbClr val="EBEBEB"/>
                </a:solidFill>
              </a:rPr>
              <a:t>İsveç'i Tanıyalım</a:t>
            </a:r>
          </a:p>
          <a:p>
            <a:pPr>
              <a:lnSpc>
                <a:spcPct val="90000"/>
              </a:lnSpc>
              <a:buClr>
                <a:srgbClr val="8AD0D6"/>
              </a:buClr>
              <a:buFont typeface="Arial" charset="2"/>
              <a:buChar char="•"/>
            </a:pPr>
            <a:r>
              <a:rPr lang="tr-TR" sz="1900" dirty="0">
                <a:solidFill>
                  <a:srgbClr val="EBEBEB"/>
                </a:solidFill>
              </a:rPr>
              <a:t>İsveç'in Tarihi Dönemleri</a:t>
            </a:r>
          </a:p>
          <a:p>
            <a:pPr>
              <a:lnSpc>
                <a:spcPct val="90000"/>
              </a:lnSpc>
              <a:buClr>
                <a:srgbClr val="8AD0D6"/>
              </a:buClr>
              <a:buFont typeface="Arial" charset="2"/>
              <a:buChar char="•"/>
            </a:pPr>
            <a:r>
              <a:rPr lang="tr-TR" sz="1900" dirty="0">
                <a:solidFill>
                  <a:srgbClr val="EBEBEB"/>
                </a:solidFill>
              </a:rPr>
              <a:t>İsveç'in Coğrafi Etkenleri</a:t>
            </a:r>
          </a:p>
          <a:p>
            <a:pPr>
              <a:lnSpc>
                <a:spcPct val="90000"/>
              </a:lnSpc>
              <a:buClr>
                <a:srgbClr val="8AD0D6"/>
              </a:buClr>
              <a:buFont typeface="Arial" charset="2"/>
              <a:buChar char="•"/>
            </a:pPr>
            <a:r>
              <a:rPr lang="tr-TR" sz="1900" dirty="0">
                <a:solidFill>
                  <a:srgbClr val="EBEBEB"/>
                </a:solidFill>
              </a:rPr>
              <a:t>İsveç'teki Yönetim</a:t>
            </a:r>
          </a:p>
          <a:p>
            <a:pPr>
              <a:lnSpc>
                <a:spcPct val="90000"/>
              </a:lnSpc>
              <a:buClr>
                <a:srgbClr val="8AD0D6"/>
              </a:buClr>
              <a:buFont typeface="Arial" charset="2"/>
              <a:buChar char="•"/>
            </a:pPr>
            <a:r>
              <a:rPr lang="tr-TR" sz="1900" dirty="0">
                <a:solidFill>
                  <a:srgbClr val="EBEBEB"/>
                </a:solidFill>
              </a:rPr>
              <a:t>İsveç'teki Eğitim</a:t>
            </a:r>
          </a:p>
          <a:p>
            <a:pPr>
              <a:lnSpc>
                <a:spcPct val="90000"/>
              </a:lnSpc>
              <a:buClr>
                <a:srgbClr val="8AD0D6"/>
              </a:buClr>
              <a:buFont typeface="Arial" charset="2"/>
              <a:buChar char="•"/>
            </a:pPr>
            <a:r>
              <a:rPr lang="tr-TR" sz="1900" dirty="0">
                <a:solidFill>
                  <a:srgbClr val="EBEBEB"/>
                </a:solidFill>
              </a:rPr>
              <a:t>İsveç'in Kültürü</a:t>
            </a:r>
          </a:p>
          <a:p>
            <a:pPr>
              <a:lnSpc>
                <a:spcPct val="90000"/>
              </a:lnSpc>
              <a:buClr>
                <a:srgbClr val="8AD0D6"/>
              </a:buClr>
              <a:buFont typeface="Arial" charset="2"/>
              <a:buChar char="•"/>
            </a:pPr>
            <a:r>
              <a:rPr lang="tr-TR" sz="1900" dirty="0">
                <a:solidFill>
                  <a:srgbClr val="EBEBEB"/>
                </a:solidFill>
              </a:rPr>
              <a:t>Kaynakça</a:t>
            </a:r>
          </a:p>
        </p:txBody>
      </p:sp>
    </p:spTree>
    <p:extLst>
      <p:ext uri="{BB962C8B-B14F-4D97-AF65-F5344CB8AC3E}">
        <p14:creationId xmlns:p14="http://schemas.microsoft.com/office/powerpoint/2010/main" val="13903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 presetClass="entr" presetSubtype="4"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B5888C-9399-2FBA-6172-508CF88548A0}"/>
              </a:ext>
            </a:extLst>
          </p:cNvPr>
          <p:cNvSpPr>
            <a:spLocks noGrp="1"/>
          </p:cNvSpPr>
          <p:nvPr>
            <p:ph type="title"/>
          </p:nvPr>
        </p:nvSpPr>
        <p:spPr>
          <a:xfrm>
            <a:off x="646111" y="395568"/>
            <a:ext cx="9404723" cy="1400530"/>
          </a:xfrm>
        </p:spPr>
        <p:txBody>
          <a:bodyPr/>
          <a:lstStyle/>
          <a:p>
            <a:r>
              <a:rPr lang="tr-TR" dirty="0"/>
              <a:t>İsveç'te Eğitim</a:t>
            </a:r>
          </a:p>
        </p:txBody>
      </p:sp>
      <p:sp>
        <p:nvSpPr>
          <p:cNvPr id="3" name="İçerik Yer Tutucusu 2">
            <a:extLst>
              <a:ext uri="{FF2B5EF4-FFF2-40B4-BE49-F238E27FC236}">
                <a16:creationId xmlns:a16="http://schemas.microsoft.com/office/drawing/2014/main" id="{AAB86CAD-DEBC-2F1C-79DC-07B07F328E82}"/>
              </a:ext>
            </a:extLst>
          </p:cNvPr>
          <p:cNvSpPr>
            <a:spLocks noGrp="1"/>
          </p:cNvSpPr>
          <p:nvPr>
            <p:ph idx="1"/>
          </p:nvPr>
        </p:nvSpPr>
        <p:spPr>
          <a:xfrm>
            <a:off x="874712" y="1290918"/>
            <a:ext cx="8946541" cy="1947581"/>
          </a:xfrm>
        </p:spPr>
        <p:txBody>
          <a:bodyPr vert="horz" lIns="91440" tIns="45720" rIns="91440" bIns="45720" rtlCol="0" anchor="t">
            <a:normAutofit/>
          </a:bodyPr>
          <a:lstStyle/>
          <a:p>
            <a:r>
              <a:rPr lang="tr-TR" dirty="0">
                <a:ea typeface="+mj-lt"/>
                <a:cs typeface="+mj-lt"/>
              </a:rPr>
              <a:t>İsveç'te eğitim 7 yaş 16 yaş aralığındaki tüm çocuklar için zorunludur. İsveç'te okul dönemi  orta/geç Ağustos ile erken/Haziran tarihlerini kapsamaktadır. Aralık ayının ortasından Ocak ayının başını kapsayan Noel tatil İsveç eğitim öğretim yılını iki döneme ayırmaktadır. Evde-eğitim son derece sınırlıdır. </a:t>
            </a:r>
            <a:endParaRPr lang="tr-TR" dirty="0"/>
          </a:p>
        </p:txBody>
      </p:sp>
      <p:pic>
        <p:nvPicPr>
          <p:cNvPr id="4" name="Resim 4" descr="gök, kar, açık hava, snowboard içeren bir resim&#10;&#10;Açıklama otomatik olarak oluşturuldu">
            <a:extLst>
              <a:ext uri="{FF2B5EF4-FFF2-40B4-BE49-F238E27FC236}">
                <a16:creationId xmlns:a16="http://schemas.microsoft.com/office/drawing/2014/main" id="{844652F2-BD6D-C4EE-2074-E893EFB9D814}"/>
              </a:ext>
            </a:extLst>
          </p:cNvPr>
          <p:cNvPicPr>
            <a:picLocks noChangeAspect="1"/>
          </p:cNvPicPr>
          <p:nvPr/>
        </p:nvPicPr>
        <p:blipFill>
          <a:blip r:embed="rId2"/>
          <a:stretch>
            <a:fillRect/>
          </a:stretch>
        </p:blipFill>
        <p:spPr>
          <a:xfrm>
            <a:off x="4029075" y="3095732"/>
            <a:ext cx="3990975" cy="2990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Metin kutusu 4">
            <a:extLst>
              <a:ext uri="{FF2B5EF4-FFF2-40B4-BE49-F238E27FC236}">
                <a16:creationId xmlns:a16="http://schemas.microsoft.com/office/drawing/2014/main" id="{13036813-BB5D-92BE-A6B6-DFD5C6CFC63E}"/>
              </a:ext>
            </a:extLst>
          </p:cNvPr>
          <p:cNvSpPr txBox="1"/>
          <p:nvPr/>
        </p:nvSpPr>
        <p:spPr>
          <a:xfrm>
            <a:off x="4295775" y="6181725"/>
            <a:ext cx="3467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dirty="0"/>
              <a:t>İsveç'teki </a:t>
            </a:r>
            <a:r>
              <a:rPr lang="tr-TR" dirty="0" err="1">
                <a:ea typeface="+mn-lt"/>
                <a:cs typeface="+mn-lt"/>
              </a:rPr>
              <a:t>Karolinska</a:t>
            </a:r>
            <a:r>
              <a:rPr lang="tr-TR" dirty="0">
                <a:ea typeface="+mn-lt"/>
                <a:cs typeface="+mn-lt"/>
              </a:rPr>
              <a:t> </a:t>
            </a:r>
            <a:r>
              <a:rPr lang="tr-TR" dirty="0" err="1">
                <a:ea typeface="+mn-lt"/>
                <a:cs typeface="+mn-lt"/>
              </a:rPr>
              <a:t>İnstitutet</a:t>
            </a:r>
            <a:r>
              <a:rPr lang="tr-TR" dirty="0">
                <a:ea typeface="+mn-lt"/>
                <a:cs typeface="+mn-lt"/>
              </a:rPr>
              <a:t> adlı medikal üniversite</a:t>
            </a:r>
            <a:endParaRPr lang="tr-TR" dirty="0" err="1"/>
          </a:p>
        </p:txBody>
      </p:sp>
    </p:spTree>
    <p:extLst>
      <p:ext uri="{BB962C8B-B14F-4D97-AF65-F5344CB8AC3E}">
        <p14:creationId xmlns:p14="http://schemas.microsoft.com/office/powerpoint/2010/main" val="3520139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8D73D5-F73D-D371-7D59-2B10761DCDFB}"/>
              </a:ext>
            </a:extLst>
          </p:cNvPr>
          <p:cNvSpPr>
            <a:spLocks noGrp="1"/>
          </p:cNvSpPr>
          <p:nvPr>
            <p:ph type="title"/>
          </p:nvPr>
        </p:nvSpPr>
        <p:spPr/>
        <p:txBody>
          <a:bodyPr/>
          <a:lstStyle/>
          <a:p>
            <a:r>
              <a:rPr lang="tr-TR" dirty="0"/>
              <a:t>İsveç'in Kültürü</a:t>
            </a:r>
          </a:p>
        </p:txBody>
      </p:sp>
      <p:sp>
        <p:nvSpPr>
          <p:cNvPr id="3" name="İçerik Yer Tutucusu 2">
            <a:extLst>
              <a:ext uri="{FF2B5EF4-FFF2-40B4-BE49-F238E27FC236}">
                <a16:creationId xmlns:a16="http://schemas.microsoft.com/office/drawing/2014/main" id="{4066E7C1-0CCF-173F-80C5-5F48CA0A051A}"/>
              </a:ext>
            </a:extLst>
          </p:cNvPr>
          <p:cNvSpPr>
            <a:spLocks noGrp="1"/>
          </p:cNvSpPr>
          <p:nvPr>
            <p:ph idx="1"/>
          </p:nvPr>
        </p:nvSpPr>
        <p:spPr>
          <a:xfrm>
            <a:off x="1017587" y="1652868"/>
            <a:ext cx="8946541" cy="4195481"/>
          </a:xfrm>
        </p:spPr>
        <p:txBody>
          <a:bodyPr vert="horz" lIns="91440" tIns="45720" rIns="91440" bIns="45720" rtlCol="0" anchor="t">
            <a:normAutofit fontScale="92500" lnSpcReduction="10000"/>
          </a:bodyPr>
          <a:lstStyle/>
          <a:p>
            <a:r>
              <a:rPr lang="tr-TR" dirty="0">
                <a:ea typeface="+mj-lt"/>
                <a:cs typeface="+mj-lt"/>
              </a:rPr>
              <a:t>İsveç'in dünya çapında üne sahip çok sayıda sanatçısı bulunmaktadır. Bunlar arasında </a:t>
            </a:r>
            <a:r>
              <a:rPr lang="tr-TR" dirty="0" err="1">
                <a:ea typeface="+mj-lt"/>
                <a:cs typeface="+mj-lt"/>
              </a:rPr>
              <a:t>August</a:t>
            </a:r>
            <a:r>
              <a:rPr lang="tr-TR" dirty="0">
                <a:ea typeface="+mj-lt"/>
                <a:cs typeface="+mj-lt"/>
              </a:rPr>
              <a:t> </a:t>
            </a:r>
            <a:r>
              <a:rPr lang="tr-TR" dirty="0" err="1">
                <a:ea typeface="+mj-lt"/>
                <a:cs typeface="+mj-lt"/>
              </a:rPr>
              <a:t>Strindberg</a:t>
            </a:r>
            <a:r>
              <a:rPr lang="tr-TR" dirty="0">
                <a:ea typeface="+mj-lt"/>
                <a:cs typeface="+mj-lt"/>
              </a:rPr>
              <a:t>, </a:t>
            </a:r>
            <a:r>
              <a:rPr lang="tr-TR" dirty="0" err="1">
                <a:ea typeface="+mj-lt"/>
                <a:cs typeface="+mj-lt"/>
              </a:rPr>
              <a:t>Astrid</a:t>
            </a:r>
            <a:r>
              <a:rPr lang="tr-TR" dirty="0">
                <a:ea typeface="+mj-lt"/>
                <a:cs typeface="+mj-lt"/>
              </a:rPr>
              <a:t> </a:t>
            </a:r>
            <a:r>
              <a:rPr lang="tr-TR" dirty="0" err="1">
                <a:ea typeface="+mj-lt"/>
                <a:cs typeface="+mj-lt"/>
              </a:rPr>
              <a:t>Lindgren</a:t>
            </a:r>
            <a:r>
              <a:rPr lang="tr-TR" dirty="0">
                <a:ea typeface="+mj-lt"/>
                <a:cs typeface="+mj-lt"/>
              </a:rPr>
              <a:t> ve Nobel Ödülü sahipleri Selma </a:t>
            </a:r>
            <a:r>
              <a:rPr lang="tr-TR" dirty="0" err="1">
                <a:ea typeface="+mj-lt"/>
                <a:cs typeface="+mj-lt"/>
              </a:rPr>
              <a:t>Lagerlöf</a:t>
            </a:r>
            <a:r>
              <a:rPr lang="tr-TR" dirty="0">
                <a:ea typeface="+mj-lt"/>
                <a:cs typeface="+mj-lt"/>
              </a:rPr>
              <a:t> ve Harry </a:t>
            </a:r>
            <a:r>
              <a:rPr lang="tr-TR" dirty="0" err="1">
                <a:ea typeface="+mj-lt"/>
                <a:cs typeface="+mj-lt"/>
              </a:rPr>
              <a:t>Martinson</a:t>
            </a:r>
            <a:r>
              <a:rPr lang="tr-TR" dirty="0">
                <a:ea typeface="+mj-lt"/>
                <a:cs typeface="+mj-lt"/>
              </a:rPr>
              <a:t> yer almaktadır. Ülkenin toplamda yedi Nobel Edebiyat Ödülü bulunmaktadır (2010 itibarıyla). Yine ülkede doğmuş dünya çapında tanınan ressamlar arasında Carl </a:t>
            </a:r>
            <a:r>
              <a:rPr lang="tr-TR" dirty="0" err="1">
                <a:ea typeface="+mj-lt"/>
                <a:cs typeface="+mj-lt"/>
              </a:rPr>
              <a:t>Larsson</a:t>
            </a:r>
            <a:r>
              <a:rPr lang="tr-TR" dirty="0">
                <a:ea typeface="+mj-lt"/>
                <a:cs typeface="+mj-lt"/>
              </a:rPr>
              <a:t> ve </a:t>
            </a:r>
            <a:r>
              <a:rPr lang="tr-TR" dirty="0" err="1">
                <a:ea typeface="+mj-lt"/>
                <a:cs typeface="+mj-lt"/>
              </a:rPr>
              <a:t>Anders</a:t>
            </a:r>
            <a:r>
              <a:rPr lang="tr-TR" dirty="0">
                <a:ea typeface="+mj-lt"/>
                <a:cs typeface="+mj-lt"/>
              </a:rPr>
              <a:t> </a:t>
            </a:r>
            <a:r>
              <a:rPr lang="tr-TR" dirty="0" err="1">
                <a:ea typeface="+mj-lt"/>
                <a:cs typeface="+mj-lt"/>
              </a:rPr>
              <a:t>Zorn</a:t>
            </a:r>
            <a:r>
              <a:rPr lang="tr-TR" dirty="0">
                <a:ea typeface="+mj-lt"/>
                <a:cs typeface="+mj-lt"/>
              </a:rPr>
              <a:t> yer almaktadır. Ayrıca </a:t>
            </a:r>
            <a:r>
              <a:rPr lang="tr-TR" dirty="0" err="1">
                <a:ea typeface="+mj-lt"/>
                <a:cs typeface="+mj-lt"/>
              </a:rPr>
              <a:t>Tobias</a:t>
            </a:r>
            <a:r>
              <a:rPr lang="tr-TR" dirty="0">
                <a:ea typeface="+mj-lt"/>
                <a:cs typeface="+mj-lt"/>
              </a:rPr>
              <a:t> </a:t>
            </a:r>
            <a:r>
              <a:rPr lang="tr-TR" dirty="0" err="1">
                <a:ea typeface="+mj-lt"/>
                <a:cs typeface="+mj-lt"/>
              </a:rPr>
              <a:t>Sergel</a:t>
            </a:r>
            <a:r>
              <a:rPr lang="tr-TR" dirty="0">
                <a:ea typeface="+mj-lt"/>
                <a:cs typeface="+mj-lt"/>
              </a:rPr>
              <a:t> ve Carl </a:t>
            </a:r>
            <a:r>
              <a:rPr lang="tr-TR" dirty="0" err="1">
                <a:ea typeface="+mj-lt"/>
                <a:cs typeface="+mj-lt"/>
              </a:rPr>
              <a:t>Milles</a:t>
            </a:r>
            <a:r>
              <a:rPr lang="tr-TR" dirty="0">
                <a:ea typeface="+mj-lt"/>
                <a:cs typeface="+mj-lt"/>
              </a:rPr>
              <a:t> adlı heykeltıraşlar da heykel sanatında tanınırlığa sahiptir. </a:t>
            </a:r>
            <a:endParaRPr lang="tr-TR" dirty="0"/>
          </a:p>
          <a:p>
            <a:pPr>
              <a:buClr>
                <a:srgbClr val="8AD0D6"/>
              </a:buClr>
            </a:pPr>
            <a:r>
              <a:rPr lang="tr-TR" dirty="0">
                <a:ea typeface="+mj-lt"/>
                <a:cs typeface="+mj-lt"/>
              </a:rPr>
              <a:t>Ülkenin 20. yüzyıl kültür tarihinde, ilk verilen sinema eserleri arasında yer alan filmler önemli bir yer tutmaktadır. Bu ilk sinema örnekleri arasında </a:t>
            </a:r>
            <a:r>
              <a:rPr lang="tr-TR" dirty="0" err="1">
                <a:ea typeface="+mj-lt"/>
                <a:cs typeface="+mj-lt"/>
              </a:rPr>
              <a:t>Mauritz</a:t>
            </a:r>
            <a:r>
              <a:rPr lang="tr-TR" dirty="0">
                <a:ea typeface="+mj-lt"/>
                <a:cs typeface="+mj-lt"/>
              </a:rPr>
              <a:t> Stiller ve Victor </a:t>
            </a:r>
            <a:r>
              <a:rPr lang="tr-TR" dirty="0" err="1">
                <a:ea typeface="+mj-lt"/>
                <a:cs typeface="+mj-lt"/>
              </a:rPr>
              <a:t>Sjöström</a:t>
            </a:r>
            <a:r>
              <a:rPr lang="tr-TR" dirty="0">
                <a:ea typeface="+mj-lt"/>
                <a:cs typeface="+mj-lt"/>
              </a:rPr>
              <a:t> gibi ünlü İsveçli oyuncuların eserleri yer almaktadır. 1920'lerden 1980'lere kadarki dönemde film yapımcısı </a:t>
            </a:r>
            <a:r>
              <a:rPr lang="tr-TR" dirty="0" err="1">
                <a:ea typeface="+mj-lt"/>
                <a:cs typeface="+mj-lt"/>
              </a:rPr>
              <a:t>Ingmar</a:t>
            </a:r>
            <a:r>
              <a:rPr lang="tr-TR" dirty="0">
                <a:ea typeface="+mj-lt"/>
                <a:cs typeface="+mj-lt"/>
              </a:rPr>
              <a:t> </a:t>
            </a:r>
            <a:r>
              <a:rPr lang="tr-TR" dirty="0" err="1">
                <a:ea typeface="+mj-lt"/>
                <a:cs typeface="+mj-lt"/>
              </a:rPr>
              <a:t>Bergman</a:t>
            </a:r>
            <a:r>
              <a:rPr lang="tr-TR" dirty="0">
                <a:ea typeface="+mj-lt"/>
                <a:cs typeface="+mj-lt"/>
              </a:rPr>
              <a:t>; oyuncu </a:t>
            </a:r>
            <a:r>
              <a:rPr lang="tr-TR" dirty="0" err="1">
                <a:ea typeface="+mj-lt"/>
                <a:cs typeface="+mj-lt"/>
              </a:rPr>
              <a:t>Greta</a:t>
            </a:r>
            <a:r>
              <a:rPr lang="tr-TR" dirty="0">
                <a:ea typeface="+mj-lt"/>
                <a:cs typeface="+mj-lt"/>
              </a:rPr>
              <a:t> </a:t>
            </a:r>
            <a:r>
              <a:rPr lang="tr-TR" dirty="0" err="1">
                <a:ea typeface="+mj-lt"/>
                <a:cs typeface="+mj-lt"/>
              </a:rPr>
              <a:t>Garbo</a:t>
            </a:r>
            <a:r>
              <a:rPr lang="tr-TR" dirty="0">
                <a:ea typeface="+mj-lt"/>
                <a:cs typeface="+mj-lt"/>
              </a:rPr>
              <a:t> ve </a:t>
            </a:r>
            <a:r>
              <a:rPr lang="tr-TR" dirty="0" err="1">
                <a:ea typeface="+mj-lt"/>
                <a:cs typeface="+mj-lt"/>
              </a:rPr>
              <a:t>Ingrid</a:t>
            </a:r>
            <a:r>
              <a:rPr lang="tr-TR" dirty="0">
                <a:ea typeface="+mj-lt"/>
                <a:cs typeface="+mj-lt"/>
              </a:rPr>
              <a:t> </a:t>
            </a:r>
            <a:r>
              <a:rPr lang="tr-TR" dirty="0" err="1">
                <a:ea typeface="+mj-lt"/>
                <a:cs typeface="+mj-lt"/>
              </a:rPr>
              <a:t>Bergman</a:t>
            </a:r>
            <a:r>
              <a:rPr lang="tr-TR" dirty="0">
                <a:ea typeface="+mj-lt"/>
                <a:cs typeface="+mj-lt"/>
              </a:rPr>
              <a:t> uluslararası olarak geniş tanınırlık elde etti. Son yıllarda </a:t>
            </a:r>
            <a:r>
              <a:rPr lang="tr-TR" dirty="0" err="1">
                <a:ea typeface="+mj-lt"/>
                <a:cs typeface="+mj-lt"/>
              </a:rPr>
              <a:t>Lukas</a:t>
            </a:r>
            <a:r>
              <a:rPr lang="tr-TR" dirty="0">
                <a:ea typeface="+mj-lt"/>
                <a:cs typeface="+mj-lt"/>
              </a:rPr>
              <a:t> </a:t>
            </a:r>
            <a:r>
              <a:rPr lang="tr-TR" dirty="0" err="1">
                <a:ea typeface="+mj-lt"/>
                <a:cs typeface="+mj-lt"/>
              </a:rPr>
              <a:t>Moodysson</a:t>
            </a:r>
            <a:r>
              <a:rPr lang="tr-TR" dirty="0">
                <a:ea typeface="+mj-lt"/>
                <a:cs typeface="+mj-lt"/>
              </a:rPr>
              <a:t> ve </a:t>
            </a:r>
            <a:r>
              <a:rPr lang="tr-TR" dirty="0" err="1">
                <a:ea typeface="+mj-lt"/>
                <a:cs typeface="+mj-lt"/>
              </a:rPr>
              <a:t>Lasse</a:t>
            </a:r>
            <a:r>
              <a:rPr lang="tr-TR" dirty="0">
                <a:ea typeface="+mj-lt"/>
                <a:cs typeface="+mj-lt"/>
              </a:rPr>
              <a:t> </a:t>
            </a:r>
            <a:r>
              <a:rPr lang="tr-TR" dirty="0" err="1">
                <a:ea typeface="+mj-lt"/>
                <a:cs typeface="+mj-lt"/>
              </a:rPr>
              <a:t>Hallström</a:t>
            </a:r>
            <a:r>
              <a:rPr lang="tr-TR" dirty="0">
                <a:ea typeface="+mj-lt"/>
                <a:cs typeface="+mj-lt"/>
              </a:rPr>
              <a:t> gibi isimlerin filmleri de geniş bir izleyici kitlesine sahiptir. </a:t>
            </a:r>
            <a:endParaRPr lang="tr-TR" dirty="0"/>
          </a:p>
          <a:p>
            <a:pPr>
              <a:buClr>
                <a:srgbClr val="8AD0D6"/>
              </a:buClr>
            </a:pPr>
            <a:endParaRPr lang="tr-TR" dirty="0"/>
          </a:p>
        </p:txBody>
      </p:sp>
    </p:spTree>
    <p:extLst>
      <p:ext uri="{BB962C8B-B14F-4D97-AF65-F5344CB8AC3E}">
        <p14:creationId xmlns:p14="http://schemas.microsoft.com/office/powerpoint/2010/main" val="39801384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58E7C4-A0D9-8DFC-742F-B310337F5C26}"/>
              </a:ext>
            </a:extLst>
          </p:cNvPr>
          <p:cNvSpPr>
            <a:spLocks noGrp="1"/>
          </p:cNvSpPr>
          <p:nvPr>
            <p:ph type="title"/>
          </p:nvPr>
        </p:nvSpPr>
        <p:spPr>
          <a:xfrm>
            <a:off x="648930" y="629266"/>
            <a:ext cx="4795482" cy="1641987"/>
          </a:xfrm>
        </p:spPr>
        <p:txBody>
          <a:bodyPr>
            <a:normAutofit/>
          </a:bodyPr>
          <a:lstStyle/>
          <a:p>
            <a:r>
              <a:rPr lang="tr-TR" dirty="0"/>
              <a:t>İsveç'in Kültürü </a:t>
            </a:r>
            <a:br>
              <a:rPr lang="tr-TR" dirty="0"/>
            </a:br>
            <a:r>
              <a:rPr lang="tr-TR" dirty="0"/>
              <a:t>- İsveç Mutfağı</a:t>
            </a:r>
          </a:p>
        </p:txBody>
      </p:sp>
      <p:pic>
        <p:nvPicPr>
          <p:cNvPr id="5" name="Resim 5" descr="taş, donut, yapı malzemesi içeren bir resim&#10;&#10;Açıklama otomatik olarak oluşturuldu">
            <a:extLst>
              <a:ext uri="{FF2B5EF4-FFF2-40B4-BE49-F238E27FC236}">
                <a16:creationId xmlns:a16="http://schemas.microsoft.com/office/drawing/2014/main" id="{06B6F1A2-FC71-1AED-7402-22FA28BFBC34}"/>
              </a:ext>
            </a:extLst>
          </p:cNvPr>
          <p:cNvPicPr>
            <a:picLocks noChangeAspect="1"/>
          </p:cNvPicPr>
          <p:nvPr/>
        </p:nvPicPr>
        <p:blipFill rotWithShape="1">
          <a:blip r:embed="rId3"/>
          <a:srcRect l="12087" r="14460" b="2"/>
          <a:stretch/>
        </p:blipFill>
        <p:spPr>
          <a:xfrm>
            <a:off x="6094410" y="609601"/>
            <a:ext cx="5449889" cy="5638797"/>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5D2F004B-AA77-E10B-284D-6CB3D0EC2783}"/>
              </a:ext>
            </a:extLst>
          </p:cNvPr>
          <p:cNvSpPr>
            <a:spLocks noGrp="1"/>
          </p:cNvSpPr>
          <p:nvPr>
            <p:ph idx="1"/>
          </p:nvPr>
        </p:nvSpPr>
        <p:spPr>
          <a:xfrm>
            <a:off x="647701" y="2438401"/>
            <a:ext cx="4797256" cy="3809998"/>
          </a:xfrm>
        </p:spPr>
        <p:txBody>
          <a:bodyPr vert="horz" lIns="91440" tIns="45720" rIns="91440" bIns="45720" rtlCol="0">
            <a:normAutofit/>
          </a:bodyPr>
          <a:lstStyle/>
          <a:p>
            <a:pPr>
              <a:lnSpc>
                <a:spcPct val="90000"/>
              </a:lnSpc>
            </a:pPr>
            <a:r>
              <a:rPr lang="tr-TR" sz="1400" dirty="0">
                <a:ea typeface="+mj-lt"/>
                <a:cs typeface="+mj-lt"/>
              </a:rPr>
              <a:t>İsveç mutfağı, görece yoksul bir malzeme çeşitliliği gösterir ve bu açıdan diğer İskandinav mutfaklarına benzer. Balık (özellikle ringa), et ve patates İsveç mutfağında önemli bir yere sahiptir. İsveç toprağında az yetiştiği için baharatlar görece çok az kullanılır. İsveç mutfağının zirvesi, geleneksel olarak et suyu ve haşlanmış patates ile sunulan İsveç köftesidir. İsveç'e özgü yiyecekler arasında köfte hariç en tanınmışları </a:t>
            </a:r>
            <a:r>
              <a:rPr lang="tr-TR" sz="1400" dirty="0" err="1">
                <a:ea typeface="+mj-lt"/>
                <a:cs typeface="+mj-lt"/>
              </a:rPr>
              <a:t>Knäckebröd</a:t>
            </a:r>
            <a:r>
              <a:rPr lang="tr-TR" sz="1400" dirty="0">
                <a:ea typeface="+mj-lt"/>
                <a:cs typeface="+mj-lt"/>
              </a:rPr>
              <a:t> (kuru, sert, peksimete benzeyen bir 'çıtır ekmek') ve </a:t>
            </a:r>
            <a:r>
              <a:rPr lang="tr-TR" sz="1400" dirty="0" err="1">
                <a:ea typeface="+mj-lt"/>
                <a:cs typeface="+mj-lt"/>
              </a:rPr>
              <a:t>lingondur</a:t>
            </a:r>
            <a:r>
              <a:rPr lang="tr-TR" sz="1400" dirty="0">
                <a:ea typeface="+mj-lt"/>
                <a:cs typeface="+mj-lt"/>
              </a:rPr>
              <a:t> (yabani kızılcık reçeli). Yöresel yemeklerden </a:t>
            </a:r>
            <a:r>
              <a:rPr lang="tr-TR" sz="1400" dirty="0" err="1">
                <a:ea typeface="+mj-lt"/>
                <a:cs typeface="+mj-lt"/>
              </a:rPr>
              <a:t>Surströmming</a:t>
            </a:r>
            <a:r>
              <a:rPr lang="tr-TR" sz="1400" dirty="0">
                <a:ea typeface="+mj-lt"/>
                <a:cs typeface="+mj-lt"/>
              </a:rPr>
              <a:t> (Kuzey İsveç'e ait bir tür balık yemeği) ve Güney İsveç'te de yılanbalığı, örnek olarak verilebilir. </a:t>
            </a:r>
            <a:r>
              <a:rPr lang="tr-TR" sz="1400" dirty="0" err="1">
                <a:ea typeface="+mj-lt"/>
                <a:cs typeface="+mj-lt"/>
              </a:rPr>
              <a:t>Akvavit</a:t>
            </a:r>
            <a:r>
              <a:rPr lang="tr-TR" sz="1400" dirty="0">
                <a:ea typeface="+mj-lt"/>
                <a:cs typeface="+mj-lt"/>
              </a:rPr>
              <a:t>, en yaygın damıtık içkidir. </a:t>
            </a:r>
            <a:endParaRPr lang="tr-TR" sz="1400" dirty="0"/>
          </a:p>
        </p:txBody>
      </p:sp>
      <p:sp>
        <p:nvSpPr>
          <p:cNvPr id="6" name="Metin kutusu 5">
            <a:extLst>
              <a:ext uri="{FF2B5EF4-FFF2-40B4-BE49-F238E27FC236}">
                <a16:creationId xmlns:a16="http://schemas.microsoft.com/office/drawing/2014/main" id="{FDDED49D-40DF-17D7-344A-B1AAA273D0D1}"/>
              </a:ext>
            </a:extLst>
          </p:cNvPr>
          <p:cNvSpPr txBox="1"/>
          <p:nvPr/>
        </p:nvSpPr>
        <p:spPr>
          <a:xfrm>
            <a:off x="7277100" y="5991225"/>
            <a:ext cx="3905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tr-TR" dirty="0"/>
          </a:p>
          <a:p>
            <a:r>
              <a:rPr lang="tr-TR" dirty="0" err="1">
                <a:ea typeface="+mn-lt"/>
                <a:cs typeface="+mn-lt"/>
              </a:rPr>
              <a:t>Knäckebröd</a:t>
            </a:r>
            <a:r>
              <a:rPr lang="tr-TR" dirty="0">
                <a:ea typeface="+mn-lt"/>
                <a:cs typeface="+mn-lt"/>
              </a:rPr>
              <a:t> (Gevrek Ekmek)</a:t>
            </a:r>
          </a:p>
        </p:txBody>
      </p:sp>
    </p:spTree>
    <p:extLst>
      <p:ext uri="{BB962C8B-B14F-4D97-AF65-F5344CB8AC3E}">
        <p14:creationId xmlns:p14="http://schemas.microsoft.com/office/powerpoint/2010/main" val="221508523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FD149B8-70FA-983C-8BAB-9BF62A50BEF0}"/>
              </a:ext>
            </a:extLst>
          </p:cNvPr>
          <p:cNvSpPr>
            <a:spLocks noGrp="1"/>
          </p:cNvSpPr>
          <p:nvPr>
            <p:ph type="title"/>
          </p:nvPr>
        </p:nvSpPr>
        <p:spPr>
          <a:xfrm>
            <a:off x="648929" y="1063417"/>
            <a:ext cx="3505495" cy="4675396"/>
          </a:xfrm>
        </p:spPr>
        <p:txBody>
          <a:bodyPr anchor="ctr">
            <a:normAutofit/>
          </a:bodyPr>
          <a:lstStyle/>
          <a:p>
            <a:r>
              <a:rPr lang="tr-TR" dirty="0">
                <a:solidFill>
                  <a:srgbClr val="F2F2F2"/>
                </a:solidFill>
              </a:rPr>
              <a:t>Kaynakça</a:t>
            </a: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İçerik Yer Tutucusu 2">
            <a:extLst>
              <a:ext uri="{FF2B5EF4-FFF2-40B4-BE49-F238E27FC236}">
                <a16:creationId xmlns:a16="http://schemas.microsoft.com/office/drawing/2014/main" id="{A1F23C6E-4950-2861-A399-79908B9754DF}"/>
              </a:ext>
            </a:extLst>
          </p:cNvPr>
          <p:cNvGraphicFramePr>
            <a:graphicFrameLocks noGrp="1"/>
          </p:cNvGraphicFramePr>
          <p:nvPr>
            <p:ph idx="1"/>
            <p:extLst>
              <p:ext uri="{D42A27DB-BD31-4B8C-83A1-F6EECF244321}">
                <p14:modId xmlns:p14="http://schemas.microsoft.com/office/powerpoint/2010/main" val="2408540863"/>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4630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260678-2679-66FF-8684-8F5B557A4C1C}"/>
              </a:ext>
            </a:extLst>
          </p:cNvPr>
          <p:cNvSpPr>
            <a:spLocks noGrp="1"/>
          </p:cNvSpPr>
          <p:nvPr>
            <p:ph type="title"/>
          </p:nvPr>
        </p:nvSpPr>
        <p:spPr>
          <a:xfrm>
            <a:off x="646111" y="176493"/>
            <a:ext cx="9404723" cy="1400530"/>
          </a:xfrm>
        </p:spPr>
        <p:txBody>
          <a:bodyPr/>
          <a:lstStyle/>
          <a:p>
            <a:r>
              <a:rPr lang="tr-TR" dirty="0"/>
              <a:t>İsveç'i Tanıyalım</a:t>
            </a:r>
          </a:p>
        </p:txBody>
      </p:sp>
      <p:sp>
        <p:nvSpPr>
          <p:cNvPr id="3" name="İçerik Yer Tutucusu 2">
            <a:extLst>
              <a:ext uri="{FF2B5EF4-FFF2-40B4-BE49-F238E27FC236}">
                <a16:creationId xmlns:a16="http://schemas.microsoft.com/office/drawing/2014/main" id="{3AB2074F-AA96-33E2-C747-A1D841BD60FA}"/>
              </a:ext>
            </a:extLst>
          </p:cNvPr>
          <p:cNvSpPr>
            <a:spLocks noGrp="1"/>
          </p:cNvSpPr>
          <p:nvPr>
            <p:ph idx="1"/>
          </p:nvPr>
        </p:nvSpPr>
        <p:spPr>
          <a:xfrm>
            <a:off x="1046162" y="928968"/>
            <a:ext cx="10041916" cy="3881156"/>
          </a:xfrm>
        </p:spPr>
        <p:txBody>
          <a:bodyPr vert="horz" lIns="91440" tIns="45720" rIns="91440" bIns="45720" rtlCol="0" anchor="t">
            <a:normAutofit/>
          </a:bodyPr>
          <a:lstStyle/>
          <a:p>
            <a:pPr>
              <a:buClr>
                <a:srgbClr val="8AD0D6"/>
              </a:buClr>
            </a:pPr>
            <a:r>
              <a:rPr lang="tr-TR" b="1" dirty="0">
                <a:ea typeface="+mj-lt"/>
                <a:cs typeface="+mj-lt"/>
              </a:rPr>
              <a:t>İsveç</a:t>
            </a:r>
            <a:r>
              <a:rPr lang="tr-TR" dirty="0">
                <a:ea typeface="+mj-lt"/>
                <a:cs typeface="+mj-lt"/>
              </a:rPr>
              <a:t> veya resmî olarak </a:t>
            </a:r>
            <a:r>
              <a:rPr lang="tr-TR" b="1" dirty="0">
                <a:ea typeface="+mj-lt"/>
                <a:cs typeface="+mj-lt"/>
              </a:rPr>
              <a:t>İsveç Krallığı </a:t>
            </a:r>
            <a:r>
              <a:rPr lang="tr-TR" dirty="0">
                <a:ea typeface="+mj-lt"/>
                <a:cs typeface="+mj-lt"/>
              </a:rPr>
              <a:t>, Kuzey Avrupa'daki İskandinavya yarımadasında yer alan bir ülkedir. Ülkenin sınır komşuları batı ve kuzeyden Norveç, doğudan ise Finlandiya'dır. İsveç bunun dışında güneyinde yer alan </a:t>
            </a:r>
            <a:r>
              <a:rPr lang="tr-TR" dirty="0" err="1">
                <a:ea typeface="+mj-lt"/>
                <a:cs typeface="+mj-lt"/>
              </a:rPr>
              <a:t>Öresund</a:t>
            </a:r>
            <a:r>
              <a:rPr lang="tr-TR" dirty="0">
                <a:ea typeface="+mj-lt"/>
                <a:cs typeface="+mj-lt"/>
              </a:rPr>
              <a:t> Köprüsü ile Danimarka'ya bağlıdır.</a:t>
            </a:r>
            <a:endParaRPr lang="tr-TR" dirty="0"/>
          </a:p>
          <a:p>
            <a:pPr>
              <a:buClr>
                <a:srgbClr val="8AD0D6"/>
              </a:buClr>
            </a:pPr>
            <a:r>
              <a:rPr lang="tr-TR" dirty="0">
                <a:ea typeface="+mj-lt"/>
                <a:cs typeface="+mj-lt"/>
              </a:rPr>
              <a:t>Yaklaşık 450.295 km² olan yüzölçümüyle İsveç, Avrupa Birliği ülkeleri arasında en büyük üçüncü ülkedir. Ülkenin toplam nüfusu 10,4 milyondur ve </a:t>
            </a:r>
            <a:r>
              <a:rPr lang="tr-TR" dirty="0" err="1">
                <a:ea typeface="+mj-lt"/>
                <a:cs typeface="+mj-lt"/>
              </a:rPr>
              <a:t>kilometrekere</a:t>
            </a:r>
            <a:r>
              <a:rPr lang="tr-TR" dirty="0">
                <a:ea typeface="+mj-lt"/>
                <a:cs typeface="+mj-lt"/>
              </a:rPr>
              <a:t> başına 25 kişi ile nüfus yoğunluğu düşüktür. Ancak nüfus yoğunluğu güneye doğru gidildikçe ivmeli şekilde artar. Ülkedeki halkın %85'i kentlerde yaşar. İsveç'in başkenti aynı zamanda ülkedeki en büyük kent olan </a:t>
            </a:r>
            <a:r>
              <a:rPr lang="tr-TR" dirty="0" err="1">
                <a:ea typeface="+mj-lt"/>
                <a:cs typeface="+mj-lt"/>
              </a:rPr>
              <a:t>Stokholm'dür</a:t>
            </a:r>
            <a:r>
              <a:rPr lang="tr-TR" dirty="0">
                <a:ea typeface="+mj-lt"/>
                <a:cs typeface="+mj-lt"/>
              </a:rPr>
              <a:t>. Başkentte 1,6 milyonu merkezde olmak üzere 2,4 milyon insan yaşar. Ülkenin diğer büyük kentleri sırasıyla Göteborg ve </a:t>
            </a:r>
            <a:r>
              <a:rPr lang="tr-TR" dirty="0" err="1">
                <a:ea typeface="+mj-lt"/>
                <a:cs typeface="+mj-lt"/>
              </a:rPr>
              <a:t>Malmö'dür</a:t>
            </a:r>
            <a:r>
              <a:rPr lang="tr-TR" dirty="0">
                <a:ea typeface="+mj-lt"/>
                <a:cs typeface="+mj-lt"/>
              </a:rPr>
              <a:t>. </a:t>
            </a:r>
            <a:endParaRPr lang="tr-TR" dirty="0"/>
          </a:p>
          <a:p>
            <a:pPr>
              <a:buClr>
                <a:srgbClr val="8AD0D6"/>
              </a:buClr>
            </a:pPr>
            <a:endParaRPr lang="tr-TR" dirty="0"/>
          </a:p>
        </p:txBody>
      </p:sp>
      <p:pic>
        <p:nvPicPr>
          <p:cNvPr id="5" name="Resim 5">
            <a:extLst>
              <a:ext uri="{FF2B5EF4-FFF2-40B4-BE49-F238E27FC236}">
                <a16:creationId xmlns:a16="http://schemas.microsoft.com/office/drawing/2014/main" id="{253DA564-CD8E-EAA2-13B2-75A4817EF3DD}"/>
              </a:ext>
            </a:extLst>
          </p:cNvPr>
          <p:cNvPicPr>
            <a:picLocks noChangeAspect="1"/>
          </p:cNvPicPr>
          <p:nvPr/>
        </p:nvPicPr>
        <p:blipFill>
          <a:blip r:embed="rId2"/>
          <a:stretch>
            <a:fillRect/>
          </a:stretch>
        </p:blipFill>
        <p:spPr>
          <a:xfrm>
            <a:off x="895350" y="4619625"/>
            <a:ext cx="2790825"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Metin kutusu 6">
            <a:extLst>
              <a:ext uri="{FF2B5EF4-FFF2-40B4-BE49-F238E27FC236}">
                <a16:creationId xmlns:a16="http://schemas.microsoft.com/office/drawing/2014/main" id="{794AB662-30BD-2A1B-5A79-CAAD2A9917E8}"/>
              </a:ext>
            </a:extLst>
          </p:cNvPr>
          <p:cNvSpPr txBox="1"/>
          <p:nvPr/>
        </p:nvSpPr>
        <p:spPr>
          <a:xfrm>
            <a:off x="1095375" y="6419850"/>
            <a:ext cx="2390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İsveç'in milli bayrağı</a:t>
            </a:r>
          </a:p>
        </p:txBody>
      </p:sp>
      <p:pic>
        <p:nvPicPr>
          <p:cNvPr id="4" name="Resim 7" descr="harita içeren bir resim&#10;&#10;Açıklama otomatik olarak oluşturuldu">
            <a:extLst>
              <a:ext uri="{FF2B5EF4-FFF2-40B4-BE49-F238E27FC236}">
                <a16:creationId xmlns:a16="http://schemas.microsoft.com/office/drawing/2014/main" id="{F0501090-8540-B37B-E176-2B16A4B7266A}"/>
              </a:ext>
            </a:extLst>
          </p:cNvPr>
          <p:cNvPicPr>
            <a:picLocks noChangeAspect="1"/>
          </p:cNvPicPr>
          <p:nvPr/>
        </p:nvPicPr>
        <p:blipFill>
          <a:blip r:embed="rId3"/>
          <a:stretch>
            <a:fillRect/>
          </a:stretch>
        </p:blipFill>
        <p:spPr>
          <a:xfrm>
            <a:off x="9596437" y="4462463"/>
            <a:ext cx="1638300" cy="1771650"/>
          </a:xfrm>
          <a:prstGeom prst="rect">
            <a:avLst/>
          </a:prstGeom>
          <a:ln>
            <a:noFill/>
          </a:ln>
          <a:effectLst>
            <a:outerShdw blurRad="292100" dist="139700" dir="2700000" algn="tl" rotWithShape="0">
              <a:srgbClr val="333333">
                <a:alpha val="65000"/>
              </a:srgbClr>
            </a:outerShdw>
          </a:effectLst>
        </p:spPr>
      </p:pic>
      <p:sp>
        <p:nvSpPr>
          <p:cNvPr id="8" name="Metin kutusu 7">
            <a:extLst>
              <a:ext uri="{FF2B5EF4-FFF2-40B4-BE49-F238E27FC236}">
                <a16:creationId xmlns:a16="http://schemas.microsoft.com/office/drawing/2014/main" id="{02C14F53-61EB-06B4-2DA0-0D7EAFE27C79}"/>
              </a:ext>
            </a:extLst>
          </p:cNvPr>
          <p:cNvSpPr txBox="1"/>
          <p:nvPr/>
        </p:nvSpPr>
        <p:spPr>
          <a:xfrm>
            <a:off x="9534524" y="6419850"/>
            <a:ext cx="182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İsveç'in arması</a:t>
            </a:r>
          </a:p>
        </p:txBody>
      </p:sp>
      <p:sp>
        <p:nvSpPr>
          <p:cNvPr id="9" name="Metin kutusu 8">
            <a:extLst>
              <a:ext uri="{FF2B5EF4-FFF2-40B4-BE49-F238E27FC236}">
                <a16:creationId xmlns:a16="http://schemas.microsoft.com/office/drawing/2014/main" id="{56A1479D-1849-C78E-5B42-521D81C2081F}"/>
              </a:ext>
            </a:extLst>
          </p:cNvPr>
          <p:cNvSpPr txBox="1"/>
          <p:nvPr/>
        </p:nvSpPr>
        <p:spPr>
          <a:xfrm>
            <a:off x="5200650" y="498157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dirty="0"/>
              <a:t>İsveç'in sloganı:</a:t>
            </a:r>
            <a:br>
              <a:rPr lang="tr-TR" dirty="0"/>
            </a:br>
            <a:r>
              <a:rPr lang="sv" dirty="0">
                <a:ea typeface="+mn-lt"/>
                <a:cs typeface="+mn-lt"/>
              </a:rPr>
              <a:t>"</a:t>
            </a:r>
            <a:r>
              <a:rPr lang="sv" i="1" dirty="0">
                <a:ea typeface="+mn-lt"/>
                <a:cs typeface="+mn-lt"/>
              </a:rPr>
              <a:t>För Sverige i tiden</a:t>
            </a:r>
            <a:r>
              <a:rPr lang="tr-TR" dirty="0">
                <a:ea typeface="+mn-lt"/>
                <a:cs typeface="+mn-lt"/>
              </a:rPr>
              <a:t>"</a:t>
            </a:r>
            <a:br>
              <a:rPr lang="tr-TR" dirty="0">
                <a:ea typeface="+mn-lt"/>
                <a:cs typeface="+mn-lt"/>
              </a:rPr>
            </a:br>
            <a:r>
              <a:rPr lang="tr-TR" dirty="0"/>
              <a:t>Türkçe:</a:t>
            </a:r>
            <a:br>
              <a:rPr lang="tr-TR" dirty="0"/>
            </a:br>
            <a:r>
              <a:rPr lang="tr-TR" dirty="0"/>
              <a:t>"</a:t>
            </a:r>
            <a:r>
              <a:rPr lang="tr-TR" sz="1600" i="1" dirty="0">
                <a:ea typeface="+mn-lt"/>
                <a:cs typeface="+mn-lt"/>
              </a:rPr>
              <a:t>İsveç için – Her zaman</a:t>
            </a:r>
            <a:r>
              <a:rPr lang="tr-TR" sz="1600" dirty="0">
                <a:ea typeface="+mn-lt"/>
                <a:cs typeface="+mn-lt"/>
              </a:rPr>
              <a:t> </a:t>
            </a:r>
            <a:r>
              <a:rPr lang="tr-TR" dirty="0"/>
              <a:t>"</a:t>
            </a:r>
          </a:p>
        </p:txBody>
      </p:sp>
    </p:spTree>
    <p:extLst>
      <p:ext uri="{BB962C8B-B14F-4D97-AF65-F5344CB8AC3E}">
        <p14:creationId xmlns:p14="http://schemas.microsoft.com/office/powerpoint/2010/main" val="435645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8010D5-9FAF-D6C6-6EBB-57D650F749D0}"/>
              </a:ext>
            </a:extLst>
          </p:cNvPr>
          <p:cNvSpPr>
            <a:spLocks noGrp="1"/>
          </p:cNvSpPr>
          <p:nvPr>
            <p:ph type="title"/>
          </p:nvPr>
        </p:nvSpPr>
        <p:spPr>
          <a:xfrm>
            <a:off x="5224005" y="1305541"/>
            <a:ext cx="6204669" cy="1469878"/>
          </a:xfrm>
        </p:spPr>
        <p:txBody>
          <a:bodyPr vert="horz" lIns="91440" tIns="45720" rIns="91440" bIns="45720" rtlCol="0" anchor="t">
            <a:normAutofit/>
          </a:bodyPr>
          <a:lstStyle/>
          <a:p>
            <a:r>
              <a:rPr lang="en-US" b="0" i="0" kern="1200" dirty="0">
                <a:solidFill>
                  <a:schemeClr val="tx2"/>
                </a:solidFill>
                <a:latin typeface="+mj-lt"/>
                <a:ea typeface="+mj-ea"/>
                <a:cs typeface="+mj-cs"/>
              </a:rPr>
              <a:t>İsveç'i Tanıyalım - 2</a:t>
            </a:r>
          </a:p>
        </p:txBody>
      </p:sp>
      <p:pic>
        <p:nvPicPr>
          <p:cNvPr id="6" name="Resim 6" descr="harita içeren bir resim&#10;&#10;Açıklama otomatik olarak oluşturuldu">
            <a:extLst>
              <a:ext uri="{FF2B5EF4-FFF2-40B4-BE49-F238E27FC236}">
                <a16:creationId xmlns:a16="http://schemas.microsoft.com/office/drawing/2014/main" id="{E669AAB1-3A23-3E80-3A71-D4A16994D3C6}"/>
              </a:ext>
            </a:extLst>
          </p:cNvPr>
          <p:cNvPicPr>
            <a:picLocks noChangeAspect="1"/>
          </p:cNvPicPr>
          <p:nvPr/>
        </p:nvPicPr>
        <p:blipFill>
          <a:blip r:embed="rId3"/>
          <a:stretch>
            <a:fillRect/>
          </a:stretch>
        </p:blipFill>
        <p:spPr>
          <a:xfrm>
            <a:off x="636914" y="1154445"/>
            <a:ext cx="4261089" cy="463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Metin kutusu 6">
            <a:extLst>
              <a:ext uri="{FF2B5EF4-FFF2-40B4-BE49-F238E27FC236}">
                <a16:creationId xmlns:a16="http://schemas.microsoft.com/office/drawing/2014/main" id="{EE2F466B-E00A-833B-06D4-94E9C45B148A}"/>
              </a:ext>
            </a:extLst>
          </p:cNvPr>
          <p:cNvSpPr txBox="1"/>
          <p:nvPr/>
        </p:nvSpPr>
        <p:spPr>
          <a:xfrm>
            <a:off x="5224005" y="2337683"/>
            <a:ext cx="4985470" cy="3910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Yanda görüldüğü üzere İsveç, Avrupa'nın kuzeyinde, İskandinavya'da yer almaktadır.</a:t>
            </a:r>
          </a:p>
          <a:p>
            <a:pPr defTabSz="457200">
              <a:spcBef>
                <a:spcPts val="1000"/>
              </a:spcBef>
              <a:buClr>
                <a:srgbClr val="8AD0D6"/>
              </a:buClr>
              <a:buSzPct val="80000"/>
              <a:buFont typeface="Wingdings 3" charset="2"/>
              <a:buChar char=""/>
            </a:pPr>
            <a:endParaRPr lang="en-US" dirty="0">
              <a:latin typeface="+mj-lt"/>
              <a:ea typeface="+mj-ea"/>
              <a:cs typeface="+mj-cs"/>
            </a:endParaRPr>
          </a:p>
          <a:p>
            <a:pPr defTabSz="457200">
              <a:spcBef>
                <a:spcPts val="1000"/>
              </a:spcBef>
              <a:buClr>
                <a:srgbClr val="8AD0D6"/>
              </a:buClr>
              <a:buSzPct val="80000"/>
              <a:buFont typeface="Wingdings 3" charset="2"/>
              <a:buChar char=""/>
            </a:pPr>
            <a:r>
              <a:rPr lang="en-US" dirty="0" err="1">
                <a:latin typeface="+mj-lt"/>
                <a:ea typeface="+mj-ea"/>
                <a:cs typeface="+mj-cs"/>
              </a:rPr>
              <a:t>Finlandiya</a:t>
            </a:r>
            <a:r>
              <a:rPr lang="en-US" dirty="0">
                <a:latin typeface="+mj-lt"/>
                <a:ea typeface="+mj-ea"/>
                <a:cs typeface="+mj-cs"/>
              </a:rPr>
              <a:t>, </a:t>
            </a:r>
            <a:r>
              <a:rPr lang="en-US" dirty="0" err="1">
                <a:latin typeface="+mj-lt"/>
                <a:ea typeface="+mj-ea"/>
                <a:cs typeface="+mj-cs"/>
              </a:rPr>
              <a:t>Norveç</a:t>
            </a:r>
            <a:r>
              <a:rPr lang="en-US" dirty="0">
                <a:latin typeface="+mj-lt"/>
                <a:ea typeface="+mj-ea"/>
                <a:cs typeface="+mj-cs"/>
              </a:rPr>
              <a:t> </a:t>
            </a:r>
            <a:r>
              <a:rPr lang="en-US" dirty="0" err="1">
                <a:latin typeface="+mj-lt"/>
                <a:ea typeface="+mj-ea"/>
                <a:cs typeface="+mj-cs"/>
              </a:rPr>
              <a:t>gibi</a:t>
            </a:r>
            <a:r>
              <a:rPr lang="en-US" dirty="0">
                <a:latin typeface="+mj-lt"/>
                <a:ea typeface="+mj-ea"/>
                <a:cs typeface="+mj-cs"/>
              </a:rPr>
              <a:t> </a:t>
            </a:r>
            <a:r>
              <a:rPr lang="en-US" dirty="0" err="1">
                <a:latin typeface="+mj-lt"/>
                <a:ea typeface="+mj-ea"/>
                <a:cs typeface="+mj-cs"/>
              </a:rPr>
              <a:t>ülkelere</a:t>
            </a:r>
            <a:r>
              <a:rPr lang="en-US" dirty="0">
                <a:latin typeface="+mj-lt"/>
                <a:ea typeface="+mj-ea"/>
                <a:cs typeface="+mj-cs"/>
              </a:rPr>
              <a:t> </a:t>
            </a:r>
            <a:r>
              <a:rPr lang="en-US" dirty="0" err="1">
                <a:latin typeface="+mj-lt"/>
                <a:ea typeface="+mj-ea"/>
                <a:cs typeface="+mj-cs"/>
              </a:rPr>
              <a:t>sınır</a:t>
            </a:r>
            <a:r>
              <a:rPr lang="en-US" dirty="0">
                <a:latin typeface="+mj-lt"/>
                <a:ea typeface="+mj-ea"/>
                <a:cs typeface="+mj-cs"/>
              </a:rPr>
              <a:t> </a:t>
            </a:r>
            <a:r>
              <a:rPr lang="en-US" dirty="0" err="1">
                <a:latin typeface="+mj-lt"/>
                <a:ea typeface="+mj-ea"/>
                <a:cs typeface="+mj-cs"/>
              </a:rPr>
              <a:t>komşusudur</a:t>
            </a:r>
            <a:r>
              <a:rPr lang="en-US" dirty="0">
                <a:latin typeface="+mj-lt"/>
                <a:ea typeface="+mj-ea"/>
                <a:cs typeface="+mj-cs"/>
              </a:rPr>
              <a:t>. </a:t>
            </a:r>
            <a:r>
              <a:rPr lang="en-US" dirty="0" err="1">
                <a:latin typeface="+mj-lt"/>
                <a:ea typeface="+mj-ea"/>
                <a:cs typeface="+mj-cs"/>
              </a:rPr>
              <a:t>Aynı</a:t>
            </a:r>
            <a:r>
              <a:rPr lang="en-US" dirty="0">
                <a:latin typeface="+mj-lt"/>
                <a:ea typeface="+mj-ea"/>
                <a:cs typeface="+mj-cs"/>
              </a:rPr>
              <a:t> </a:t>
            </a:r>
            <a:r>
              <a:rPr lang="en-US" dirty="0" err="1">
                <a:latin typeface="+mj-lt"/>
                <a:ea typeface="+mj-ea"/>
                <a:cs typeface="+mj-cs"/>
              </a:rPr>
              <a:t>zamanda</a:t>
            </a:r>
            <a:r>
              <a:rPr lang="en-US" dirty="0">
                <a:latin typeface="+mj-lt"/>
                <a:ea typeface="+mj-ea"/>
                <a:cs typeface="+mj-cs"/>
              </a:rPr>
              <a:t> </a:t>
            </a:r>
            <a:r>
              <a:rPr lang="en-US" dirty="0" err="1">
                <a:latin typeface="+mj-lt"/>
                <a:ea typeface="+mj-ea"/>
                <a:cs typeface="+mj-cs"/>
              </a:rPr>
              <a:t>Danimarka</a:t>
            </a:r>
            <a:r>
              <a:rPr lang="en-US" dirty="0">
                <a:latin typeface="+mj-lt"/>
                <a:ea typeface="+mj-ea"/>
                <a:cs typeface="+mj-cs"/>
              </a:rPr>
              <a:t> </a:t>
            </a:r>
            <a:r>
              <a:rPr lang="en-US" dirty="0" err="1">
                <a:latin typeface="+mj-lt"/>
                <a:ea typeface="+mj-ea"/>
                <a:cs typeface="+mj-cs"/>
              </a:rPr>
              <a:t>ile</a:t>
            </a:r>
            <a:r>
              <a:rPr lang="en-US" dirty="0">
                <a:latin typeface="+mj-lt"/>
                <a:ea typeface="+mj-ea"/>
                <a:cs typeface="+mj-cs"/>
              </a:rPr>
              <a:t> </a:t>
            </a:r>
            <a:r>
              <a:rPr lang="en-US" dirty="0" err="1">
                <a:latin typeface="+mj-lt"/>
                <a:ea typeface="+mj-ea"/>
                <a:cs typeface="+mj-cs"/>
              </a:rPr>
              <a:t>az</a:t>
            </a:r>
            <a:r>
              <a:rPr lang="en-US" dirty="0">
                <a:latin typeface="+mj-lt"/>
                <a:ea typeface="+mj-ea"/>
                <a:cs typeface="+mj-cs"/>
              </a:rPr>
              <a:t> </a:t>
            </a:r>
            <a:r>
              <a:rPr lang="en-US" dirty="0" err="1">
                <a:latin typeface="+mj-lt"/>
                <a:ea typeface="+mj-ea"/>
                <a:cs typeface="+mj-cs"/>
              </a:rPr>
              <a:t>önceki</a:t>
            </a:r>
            <a:r>
              <a:rPr lang="en-US" dirty="0">
                <a:latin typeface="+mj-lt"/>
                <a:ea typeface="+mj-ea"/>
                <a:cs typeface="+mj-cs"/>
              </a:rPr>
              <a:t> </a:t>
            </a:r>
            <a:r>
              <a:rPr lang="en-US" dirty="0" err="1">
                <a:latin typeface="+mj-lt"/>
                <a:ea typeface="+mj-ea"/>
                <a:cs typeface="+mj-cs"/>
              </a:rPr>
              <a:t>sayfada</a:t>
            </a:r>
            <a:r>
              <a:rPr lang="en-US" dirty="0">
                <a:latin typeface="+mj-lt"/>
                <a:ea typeface="+mj-ea"/>
                <a:cs typeface="+mj-cs"/>
              </a:rPr>
              <a:t> </a:t>
            </a:r>
            <a:r>
              <a:rPr lang="en-US" dirty="0" err="1">
                <a:latin typeface="+mj-lt"/>
                <a:ea typeface="+mj-ea"/>
                <a:cs typeface="+mj-cs"/>
              </a:rPr>
              <a:t>belirtilen</a:t>
            </a:r>
            <a:r>
              <a:rPr lang="en-US" dirty="0">
                <a:latin typeface="+mj-lt"/>
                <a:ea typeface="+mj-ea"/>
                <a:cs typeface="+mj-cs"/>
              </a:rPr>
              <a:t> </a:t>
            </a:r>
            <a:r>
              <a:rPr lang="en-US" dirty="0" err="1">
                <a:latin typeface="+mj-lt"/>
                <a:ea typeface="+mj-ea"/>
                <a:cs typeface="+mj-cs"/>
              </a:rPr>
              <a:t>Öresund</a:t>
            </a:r>
            <a:r>
              <a:rPr lang="en-US" dirty="0">
                <a:latin typeface="+mj-lt"/>
                <a:ea typeface="+mj-ea"/>
                <a:cs typeface="+mj-cs"/>
              </a:rPr>
              <a:t> </a:t>
            </a:r>
            <a:r>
              <a:rPr lang="en-US" dirty="0" err="1">
                <a:latin typeface="+mj-lt"/>
                <a:ea typeface="+mj-ea"/>
                <a:cs typeface="+mj-cs"/>
              </a:rPr>
              <a:t>köprüsü</a:t>
            </a:r>
            <a:r>
              <a:rPr lang="en-US" dirty="0">
                <a:latin typeface="+mj-lt"/>
                <a:ea typeface="+mj-ea"/>
                <a:cs typeface="+mj-cs"/>
              </a:rPr>
              <a:t> </a:t>
            </a:r>
            <a:r>
              <a:rPr lang="en-US" dirty="0" err="1">
                <a:latin typeface="+mj-lt"/>
                <a:ea typeface="+mj-ea"/>
                <a:cs typeface="+mj-cs"/>
              </a:rPr>
              <a:t>ile</a:t>
            </a:r>
            <a:r>
              <a:rPr lang="en-US" dirty="0">
                <a:latin typeface="+mj-lt"/>
                <a:ea typeface="+mj-ea"/>
                <a:cs typeface="+mj-cs"/>
              </a:rPr>
              <a:t> </a:t>
            </a:r>
            <a:r>
              <a:rPr lang="en-US" dirty="0" err="1">
                <a:latin typeface="+mj-lt"/>
                <a:ea typeface="+mj-ea"/>
                <a:cs typeface="+mj-cs"/>
              </a:rPr>
              <a:t>bağlılardır</a:t>
            </a:r>
            <a:r>
              <a:rPr lang="en-US" dirty="0">
                <a:latin typeface="+mj-lt"/>
                <a:ea typeface="+mj-ea"/>
                <a:cs typeface="+mj-cs"/>
              </a:rPr>
              <a:t>.</a:t>
            </a:r>
          </a:p>
        </p:txBody>
      </p:sp>
    </p:spTree>
    <p:extLst>
      <p:ext uri="{BB962C8B-B14F-4D97-AF65-F5344CB8AC3E}">
        <p14:creationId xmlns:p14="http://schemas.microsoft.com/office/powerpoint/2010/main" val="13222933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9B7338-D13B-65A5-7CFB-D8BE50445336}"/>
              </a:ext>
            </a:extLst>
          </p:cNvPr>
          <p:cNvSpPr>
            <a:spLocks noGrp="1"/>
          </p:cNvSpPr>
          <p:nvPr>
            <p:ph type="title"/>
          </p:nvPr>
        </p:nvSpPr>
        <p:spPr/>
        <p:txBody>
          <a:bodyPr/>
          <a:lstStyle/>
          <a:p>
            <a:r>
              <a:rPr lang="tr-TR" dirty="0"/>
              <a:t>İsveç'in Tarihi Dönemleri</a:t>
            </a:r>
          </a:p>
        </p:txBody>
      </p:sp>
      <p:sp>
        <p:nvSpPr>
          <p:cNvPr id="3" name="İçerik Yer Tutucusu 2">
            <a:extLst>
              <a:ext uri="{FF2B5EF4-FFF2-40B4-BE49-F238E27FC236}">
                <a16:creationId xmlns:a16="http://schemas.microsoft.com/office/drawing/2014/main" id="{77C1D40D-9209-E8F7-0AE5-332FEAC4D89F}"/>
              </a:ext>
            </a:extLst>
          </p:cNvPr>
          <p:cNvSpPr>
            <a:spLocks noGrp="1"/>
          </p:cNvSpPr>
          <p:nvPr>
            <p:ph idx="1"/>
          </p:nvPr>
        </p:nvSpPr>
        <p:spPr/>
        <p:txBody>
          <a:bodyPr vert="horz" lIns="91440" tIns="45720" rIns="91440" bIns="45720" rtlCol="0" anchor="t">
            <a:normAutofit/>
          </a:bodyPr>
          <a:lstStyle/>
          <a:p>
            <a:r>
              <a:rPr lang="tr-TR" dirty="0"/>
              <a:t>İsveç'in tarihi 5'e </a:t>
            </a:r>
            <a:r>
              <a:rPr lang="tr-TR" dirty="0" err="1"/>
              <a:t>ayrılamaktadır</a:t>
            </a:r>
            <a:r>
              <a:rPr lang="tr-TR" dirty="0"/>
              <a:t>; Antik Çağ Dönemi, Vikingler Dönemi, İmparatorluk Dönemi, Modern İsveç Dönemi.</a:t>
            </a:r>
          </a:p>
          <a:p>
            <a:pPr marL="0" indent="0">
              <a:buClr>
                <a:srgbClr val="8AD0D6"/>
              </a:buClr>
              <a:buNone/>
            </a:pPr>
            <a:endParaRPr lang="tr-TR" dirty="0"/>
          </a:p>
          <a:p>
            <a:r>
              <a:rPr lang="tr-TR" dirty="0"/>
              <a:t>İsveç bundan daha çok bölmeye ayrılabilen ve detaylandırılabilen bir tarihe sahip ama ben bu sunumda basitçe anlatmak istedim. </a:t>
            </a:r>
          </a:p>
          <a:p>
            <a:pPr>
              <a:buClr>
                <a:srgbClr val="8AD0D6"/>
              </a:buClr>
            </a:pPr>
            <a:endParaRPr lang="tr-TR" dirty="0"/>
          </a:p>
          <a:p>
            <a:pPr>
              <a:buClr>
                <a:srgbClr val="8AD0D6"/>
              </a:buClr>
            </a:pPr>
            <a:r>
              <a:rPr lang="tr-TR" dirty="0"/>
              <a:t>Şimdi isterseniz İsveç'in tarihine göz atalım.</a:t>
            </a:r>
          </a:p>
          <a:p>
            <a:pPr marL="0" indent="0">
              <a:buClr>
                <a:srgbClr val="8AD0D6"/>
              </a:buClr>
              <a:buNone/>
            </a:pPr>
            <a:endParaRPr lang="tr-TR" dirty="0"/>
          </a:p>
        </p:txBody>
      </p:sp>
    </p:spTree>
    <p:extLst>
      <p:ext uri="{BB962C8B-B14F-4D97-AF65-F5344CB8AC3E}">
        <p14:creationId xmlns:p14="http://schemas.microsoft.com/office/powerpoint/2010/main" val="5653054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32E6E2-7081-DC11-D2FD-2D985772A24F}"/>
              </a:ext>
            </a:extLst>
          </p:cNvPr>
          <p:cNvSpPr>
            <a:spLocks noGrp="1"/>
          </p:cNvSpPr>
          <p:nvPr>
            <p:ph type="title"/>
          </p:nvPr>
        </p:nvSpPr>
        <p:spPr/>
        <p:txBody>
          <a:bodyPr/>
          <a:lstStyle/>
          <a:p>
            <a:r>
              <a:rPr lang="tr-TR" dirty="0"/>
              <a:t>İsveç'in Tarihi Dönemleri </a:t>
            </a:r>
            <a:br>
              <a:rPr lang="tr-TR" dirty="0"/>
            </a:br>
            <a:r>
              <a:rPr lang="tr-TR" dirty="0"/>
              <a:t>- Antik Çağ Dönemi</a:t>
            </a:r>
          </a:p>
        </p:txBody>
      </p:sp>
      <p:sp>
        <p:nvSpPr>
          <p:cNvPr id="3" name="İçerik Yer Tutucusu 2">
            <a:extLst>
              <a:ext uri="{FF2B5EF4-FFF2-40B4-BE49-F238E27FC236}">
                <a16:creationId xmlns:a16="http://schemas.microsoft.com/office/drawing/2014/main" id="{43459CFF-7055-4BC5-C472-A92DE3C22F38}"/>
              </a:ext>
            </a:extLst>
          </p:cNvPr>
          <p:cNvSpPr>
            <a:spLocks noGrp="1"/>
          </p:cNvSpPr>
          <p:nvPr>
            <p:ph idx="1"/>
          </p:nvPr>
        </p:nvSpPr>
        <p:spPr/>
        <p:txBody>
          <a:bodyPr vert="horz" lIns="91440" tIns="45720" rIns="91440" bIns="45720" rtlCol="0" anchor="t">
            <a:normAutofit/>
          </a:bodyPr>
          <a:lstStyle/>
          <a:p>
            <a:r>
              <a:rPr lang="tr-TR" dirty="0">
                <a:ea typeface="+mj-lt"/>
                <a:cs typeface="+mj-lt"/>
              </a:rPr>
              <a:t>İsveç'in tarih öncesi dönemi yaklaşık MÖ 12000'li yıllara uzanan </a:t>
            </a:r>
            <a:r>
              <a:rPr lang="tr-TR" dirty="0" err="1">
                <a:ea typeface="+mj-lt"/>
                <a:cs typeface="+mj-lt"/>
              </a:rPr>
              <a:t>Allerød</a:t>
            </a:r>
            <a:r>
              <a:rPr lang="tr-TR" dirty="0">
                <a:ea typeface="+mj-lt"/>
                <a:cs typeface="+mj-lt"/>
              </a:rPr>
              <a:t> salınımı dönemine kadar uzanmaktadır. Eski Taş Çağı sonlarında rastlanan </a:t>
            </a:r>
            <a:r>
              <a:rPr lang="tr-TR" dirty="0" err="1">
                <a:ea typeface="+mj-lt"/>
                <a:cs typeface="+mj-lt"/>
              </a:rPr>
              <a:t>Bromme</a:t>
            </a:r>
            <a:r>
              <a:rPr lang="tr-TR" dirty="0">
                <a:ea typeface="+mj-lt"/>
                <a:cs typeface="+mj-lt"/>
              </a:rPr>
              <a:t> Kültürü'ne ait ren geyiği av kamplarına ülkenin en güneyinde bir buz kenarında rastlanmıştır. Bu dönemdeki halk, avcı-toplayıcı olarak yaşayan ve taş teknolojisiyle avlanan bir grup insandan ibarettir. </a:t>
            </a:r>
          </a:p>
          <a:p>
            <a:pPr>
              <a:buClr>
                <a:srgbClr val="8AD0D6"/>
              </a:buClr>
            </a:pPr>
            <a:endParaRPr lang="tr-TR" dirty="0">
              <a:ea typeface="+mj-lt"/>
              <a:cs typeface="+mj-lt"/>
            </a:endParaRPr>
          </a:p>
          <a:p>
            <a:pPr>
              <a:buClr>
                <a:srgbClr val="8AD0D6"/>
              </a:buClr>
            </a:pPr>
            <a:r>
              <a:rPr lang="tr-TR" dirty="0">
                <a:ea typeface="+mj-lt"/>
                <a:cs typeface="+mj-lt"/>
              </a:rPr>
              <a:t>Tarım, hayvancılık, ölü gömme törenleri ve işlemeli çömlekler MÖ 4.000 civarında Avrupa'dan geçen </a:t>
            </a:r>
            <a:r>
              <a:rPr lang="tr-TR" dirty="0" err="1">
                <a:ea typeface="+mj-lt"/>
                <a:cs typeface="+mj-lt"/>
              </a:rPr>
              <a:t>Funnel</a:t>
            </a:r>
            <a:r>
              <a:rPr lang="tr-TR" dirty="0">
                <a:ea typeface="+mj-lt"/>
                <a:cs typeface="+mj-lt"/>
              </a:rPr>
              <a:t> </a:t>
            </a:r>
            <a:r>
              <a:rPr lang="tr-TR" dirty="0" err="1">
                <a:ea typeface="+mj-lt"/>
                <a:cs typeface="+mj-lt"/>
              </a:rPr>
              <a:t>Beaker</a:t>
            </a:r>
            <a:r>
              <a:rPr lang="tr-TR" dirty="0">
                <a:ea typeface="+mj-lt"/>
                <a:cs typeface="+mj-lt"/>
              </a:rPr>
              <a:t> kültürü ile yerleşti. </a:t>
            </a:r>
          </a:p>
          <a:p>
            <a:pPr>
              <a:buClr>
                <a:srgbClr val="8AD0D6"/>
              </a:buClr>
            </a:pPr>
            <a:endParaRPr lang="tr-TR" dirty="0">
              <a:ea typeface="+mj-lt"/>
              <a:cs typeface="+mj-lt"/>
            </a:endParaRPr>
          </a:p>
          <a:p>
            <a:pPr>
              <a:buClr>
                <a:srgbClr val="8AD0D6"/>
              </a:buClr>
            </a:pPr>
            <a:r>
              <a:rPr lang="tr-TR" dirty="0">
                <a:ea typeface="+mj-lt"/>
                <a:cs typeface="+mj-lt"/>
              </a:rPr>
              <a:t>Şimdi İsveç'in Antik Çağ Dönemi'nden bazı kalıntılara bakalım.</a:t>
            </a:r>
          </a:p>
        </p:txBody>
      </p:sp>
    </p:spTree>
    <p:extLst>
      <p:ext uri="{BB962C8B-B14F-4D97-AF65-F5344CB8AC3E}">
        <p14:creationId xmlns:p14="http://schemas.microsoft.com/office/powerpoint/2010/main" val="1179766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755041-5339-72AD-B613-119C41D7DD48}"/>
              </a:ext>
            </a:extLst>
          </p:cNvPr>
          <p:cNvSpPr>
            <a:spLocks noGrp="1"/>
          </p:cNvSpPr>
          <p:nvPr>
            <p:ph type="title"/>
          </p:nvPr>
        </p:nvSpPr>
        <p:spPr>
          <a:xfrm>
            <a:off x="627061" y="271743"/>
            <a:ext cx="9852398" cy="1400530"/>
          </a:xfrm>
        </p:spPr>
        <p:txBody>
          <a:bodyPr/>
          <a:lstStyle/>
          <a:p>
            <a:r>
              <a:rPr lang="tr-TR" dirty="0"/>
              <a:t>İsveç'in Tarihi Dönemleri</a:t>
            </a:r>
            <a:br>
              <a:rPr lang="tr-TR" dirty="0"/>
            </a:br>
            <a:r>
              <a:rPr lang="tr-TR" dirty="0"/>
              <a:t>- Antik Çağ Dönemi - 2 </a:t>
            </a:r>
          </a:p>
        </p:txBody>
      </p:sp>
      <p:pic>
        <p:nvPicPr>
          <p:cNvPr id="5" name="Resim 5">
            <a:extLst>
              <a:ext uri="{FF2B5EF4-FFF2-40B4-BE49-F238E27FC236}">
                <a16:creationId xmlns:a16="http://schemas.microsoft.com/office/drawing/2014/main" id="{92E7B4E3-2D5C-53AE-74FA-1AD02D91F37A}"/>
              </a:ext>
            </a:extLst>
          </p:cNvPr>
          <p:cNvPicPr>
            <a:picLocks noChangeAspect="1"/>
          </p:cNvPicPr>
          <p:nvPr/>
        </p:nvPicPr>
        <p:blipFill>
          <a:blip r:embed="rId2"/>
          <a:stretch>
            <a:fillRect/>
          </a:stretch>
        </p:blipFill>
        <p:spPr>
          <a:xfrm>
            <a:off x="171450" y="1850651"/>
            <a:ext cx="3581400" cy="2709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Metin kutusu 5">
            <a:extLst>
              <a:ext uri="{FF2B5EF4-FFF2-40B4-BE49-F238E27FC236}">
                <a16:creationId xmlns:a16="http://schemas.microsoft.com/office/drawing/2014/main" id="{915DAD16-7F35-9431-0248-72BF53BFA7CE}"/>
              </a:ext>
            </a:extLst>
          </p:cNvPr>
          <p:cNvSpPr txBox="1"/>
          <p:nvPr/>
        </p:nvSpPr>
        <p:spPr>
          <a:xfrm>
            <a:off x="3943350" y="5124450"/>
            <a:ext cx="47339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dirty="0" err="1"/>
              <a:t>Tarum'daki</a:t>
            </a:r>
            <a:r>
              <a:rPr lang="tr-TR" dirty="0"/>
              <a:t> bazı kaya oymaları. Böyle oymalara İsveç'te ve genel olarak İskandinavya'da çok rastlanılır.</a:t>
            </a:r>
          </a:p>
        </p:txBody>
      </p:sp>
      <p:pic>
        <p:nvPicPr>
          <p:cNvPr id="8" name="Resim 8" descr="metin, ahşap içeren bir resim&#10;&#10;Açıklama otomatik olarak oluşturuldu">
            <a:extLst>
              <a:ext uri="{FF2B5EF4-FFF2-40B4-BE49-F238E27FC236}">
                <a16:creationId xmlns:a16="http://schemas.microsoft.com/office/drawing/2014/main" id="{23249C2A-02D0-317B-95B8-76F437FC2DD2}"/>
              </a:ext>
            </a:extLst>
          </p:cNvPr>
          <p:cNvPicPr>
            <a:picLocks noChangeAspect="1"/>
          </p:cNvPicPr>
          <p:nvPr/>
        </p:nvPicPr>
        <p:blipFill>
          <a:blip r:embed="rId3"/>
          <a:stretch>
            <a:fillRect/>
          </a:stretch>
        </p:blipFill>
        <p:spPr>
          <a:xfrm>
            <a:off x="3943350" y="1852612"/>
            <a:ext cx="4733925" cy="2714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Resim 12" descr="metin içeren bir resim&#10;&#10;Açıklama otomatik olarak oluşturuldu">
            <a:extLst>
              <a:ext uri="{FF2B5EF4-FFF2-40B4-BE49-F238E27FC236}">
                <a16:creationId xmlns:a16="http://schemas.microsoft.com/office/drawing/2014/main" id="{5FCDEAFB-C69E-45BE-F708-1E14D7840981}"/>
              </a:ext>
            </a:extLst>
          </p:cNvPr>
          <p:cNvPicPr>
            <a:picLocks noChangeAspect="1"/>
          </p:cNvPicPr>
          <p:nvPr/>
        </p:nvPicPr>
        <p:blipFill>
          <a:blip r:embed="rId4"/>
          <a:stretch>
            <a:fillRect/>
          </a:stretch>
        </p:blipFill>
        <p:spPr>
          <a:xfrm>
            <a:off x="8839200" y="1847850"/>
            <a:ext cx="3181350" cy="2714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2273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heel(1)">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D944B4-0733-7E85-BB7F-335FB754C90E}"/>
              </a:ext>
            </a:extLst>
          </p:cNvPr>
          <p:cNvSpPr>
            <a:spLocks noGrp="1"/>
          </p:cNvSpPr>
          <p:nvPr>
            <p:ph type="title"/>
          </p:nvPr>
        </p:nvSpPr>
        <p:spPr/>
        <p:txBody>
          <a:bodyPr/>
          <a:lstStyle/>
          <a:p>
            <a:r>
              <a:rPr lang="tr-TR" dirty="0">
                <a:ea typeface="+mj-lt"/>
                <a:cs typeface="+mj-lt"/>
              </a:rPr>
              <a:t>İsveç'in Tarihi Dönemleri</a:t>
            </a:r>
            <a:br>
              <a:rPr lang="tr-TR" dirty="0">
                <a:ea typeface="+mj-lt"/>
                <a:cs typeface="+mj-lt"/>
              </a:rPr>
            </a:br>
            <a:r>
              <a:rPr lang="tr-TR" dirty="0">
                <a:ea typeface="+mj-lt"/>
                <a:cs typeface="+mj-lt"/>
              </a:rPr>
              <a:t>- Vikingler Dönemi</a:t>
            </a:r>
            <a:endParaRPr lang="en-US" dirty="0">
              <a:ea typeface="+mj-lt"/>
              <a:cs typeface="+mj-lt"/>
            </a:endParaRPr>
          </a:p>
          <a:p>
            <a:endParaRPr lang="tr-TR" dirty="0"/>
          </a:p>
        </p:txBody>
      </p:sp>
      <p:sp>
        <p:nvSpPr>
          <p:cNvPr id="10" name="İçerik Yer Tutucusu 9">
            <a:extLst>
              <a:ext uri="{FF2B5EF4-FFF2-40B4-BE49-F238E27FC236}">
                <a16:creationId xmlns:a16="http://schemas.microsoft.com/office/drawing/2014/main" id="{FF17D674-F362-63F6-7D3B-1BAE38704FA1}"/>
              </a:ext>
            </a:extLst>
          </p:cNvPr>
          <p:cNvSpPr>
            <a:spLocks noGrp="1"/>
          </p:cNvSpPr>
          <p:nvPr>
            <p:ph idx="1"/>
          </p:nvPr>
        </p:nvSpPr>
        <p:spPr>
          <a:xfrm>
            <a:off x="1103312" y="2052918"/>
            <a:ext cx="9584716" cy="4195481"/>
          </a:xfrm>
        </p:spPr>
        <p:txBody>
          <a:bodyPr vert="horz" lIns="91440" tIns="45720" rIns="91440" bIns="45720" rtlCol="0" anchor="t">
            <a:normAutofit/>
          </a:bodyPr>
          <a:lstStyle/>
          <a:p>
            <a:r>
              <a:rPr lang="en-US" dirty="0" err="1">
                <a:ea typeface="+mj-lt"/>
                <a:cs typeface="+mj-lt"/>
              </a:rPr>
              <a:t>İsveç'te</a:t>
            </a:r>
            <a:r>
              <a:rPr lang="en-US" dirty="0">
                <a:ea typeface="+mj-lt"/>
                <a:cs typeface="+mj-lt"/>
              </a:rPr>
              <a:t> </a:t>
            </a:r>
            <a:r>
              <a:rPr lang="en-US" dirty="0" err="1">
                <a:ea typeface="+mj-lt"/>
                <a:cs typeface="+mj-lt"/>
              </a:rPr>
              <a:t>Vikinglerin</a:t>
            </a:r>
            <a:r>
              <a:rPr lang="en-US" dirty="0">
                <a:ea typeface="+mj-lt"/>
                <a:cs typeface="+mj-lt"/>
              </a:rPr>
              <a:t> </a:t>
            </a:r>
            <a:r>
              <a:rPr lang="en-US" dirty="0" err="1">
                <a:ea typeface="+mj-lt"/>
                <a:cs typeface="+mj-lt"/>
              </a:rPr>
              <a:t>dönemi</a:t>
            </a:r>
            <a:r>
              <a:rPr lang="en-US" dirty="0">
                <a:ea typeface="+mj-lt"/>
                <a:cs typeface="+mj-lt"/>
              </a:rPr>
              <a:t> 8. </a:t>
            </a:r>
            <a:r>
              <a:rPr lang="en-US" dirty="0" err="1">
                <a:ea typeface="+mj-lt"/>
                <a:cs typeface="+mj-lt"/>
              </a:rPr>
              <a:t>ve</a:t>
            </a:r>
            <a:r>
              <a:rPr lang="en-US" dirty="0">
                <a:ea typeface="+mj-lt"/>
                <a:cs typeface="+mj-lt"/>
              </a:rPr>
              <a:t> 11. </a:t>
            </a:r>
            <a:r>
              <a:rPr lang="en-US" dirty="0" err="1">
                <a:ea typeface="+mj-lt"/>
                <a:cs typeface="+mj-lt"/>
              </a:rPr>
              <a:t>yüzyıllar</a:t>
            </a:r>
            <a:r>
              <a:rPr lang="en-US" dirty="0">
                <a:ea typeface="+mj-lt"/>
                <a:cs typeface="+mj-lt"/>
              </a:rPr>
              <a:t> </a:t>
            </a:r>
            <a:r>
              <a:rPr lang="en-US" dirty="0" err="1">
                <a:ea typeface="+mj-lt"/>
                <a:cs typeface="+mj-lt"/>
              </a:rPr>
              <a:t>arasında</a:t>
            </a:r>
            <a:r>
              <a:rPr lang="en-US" dirty="0">
                <a:ea typeface="+mj-lt"/>
                <a:cs typeface="+mj-lt"/>
              </a:rPr>
              <a:t> </a:t>
            </a:r>
            <a:r>
              <a:rPr lang="en-US" dirty="0" err="1">
                <a:ea typeface="+mj-lt"/>
                <a:cs typeface="+mj-lt"/>
              </a:rPr>
              <a:t>yaşandı</a:t>
            </a:r>
            <a:r>
              <a:rPr lang="en-US" dirty="0">
                <a:ea typeface="+mj-lt"/>
                <a:cs typeface="+mj-lt"/>
              </a:rPr>
              <a:t>. Bu </a:t>
            </a:r>
            <a:r>
              <a:rPr lang="en-US" dirty="0" err="1">
                <a:ea typeface="+mj-lt"/>
                <a:cs typeface="+mj-lt"/>
              </a:rPr>
              <a:t>dönemde</a:t>
            </a:r>
            <a:r>
              <a:rPr lang="en-US" dirty="0">
                <a:ea typeface="+mj-lt"/>
                <a:cs typeface="+mj-lt"/>
              </a:rPr>
              <a:t> </a:t>
            </a:r>
            <a:r>
              <a:rPr lang="en-US" dirty="0" err="1">
                <a:ea typeface="+mj-lt"/>
                <a:cs typeface="+mj-lt"/>
              </a:rPr>
              <a:t>İsveçlilerin</a:t>
            </a:r>
            <a:r>
              <a:rPr lang="en-US" dirty="0">
                <a:ea typeface="+mj-lt"/>
                <a:cs typeface="+mj-lt"/>
              </a:rPr>
              <a:t>, </a:t>
            </a:r>
            <a:r>
              <a:rPr lang="en-US" dirty="0" err="1">
                <a:ea typeface="+mj-lt"/>
                <a:cs typeface="+mj-lt"/>
              </a:rPr>
              <a:t>doğu</a:t>
            </a:r>
            <a:r>
              <a:rPr lang="en-US" dirty="0">
                <a:ea typeface="+mj-lt"/>
                <a:cs typeface="+mj-lt"/>
              </a:rPr>
              <a:t> </a:t>
            </a:r>
            <a:r>
              <a:rPr lang="en-US" dirty="0" err="1">
                <a:ea typeface="+mj-lt"/>
                <a:cs typeface="+mj-lt"/>
              </a:rPr>
              <a:t>İsveç'e</a:t>
            </a:r>
            <a:r>
              <a:rPr lang="en-US" dirty="0">
                <a:ea typeface="+mj-lt"/>
                <a:cs typeface="+mj-lt"/>
              </a:rPr>
              <a:t> </a:t>
            </a:r>
            <a:r>
              <a:rPr lang="en-US" dirty="0" err="1">
                <a:ea typeface="+mj-lt"/>
                <a:cs typeface="+mj-lt"/>
              </a:rPr>
              <a:t>genişlemeye</a:t>
            </a:r>
            <a:r>
              <a:rPr lang="en-US" dirty="0">
                <a:ea typeface="+mj-lt"/>
                <a:cs typeface="+mj-lt"/>
              </a:rPr>
              <a:t> </a:t>
            </a:r>
            <a:r>
              <a:rPr lang="en-US" dirty="0" err="1">
                <a:ea typeface="+mj-lt"/>
                <a:cs typeface="+mj-lt"/>
              </a:rPr>
              <a:t>başladığı</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güneyde</a:t>
            </a:r>
            <a:r>
              <a:rPr lang="en-US" dirty="0">
                <a:ea typeface="+mj-lt"/>
                <a:cs typeface="+mj-lt"/>
              </a:rPr>
              <a:t> </a:t>
            </a:r>
            <a:r>
              <a:rPr lang="en-US" dirty="0" err="1">
                <a:ea typeface="+mj-lt"/>
                <a:cs typeface="+mj-lt"/>
              </a:rPr>
              <a:t>Gotlar</a:t>
            </a:r>
            <a:r>
              <a:rPr lang="en-US" dirty="0">
                <a:ea typeface="+mj-lt"/>
                <a:cs typeface="+mj-lt"/>
              </a:rPr>
              <a:t> </a:t>
            </a:r>
            <a:r>
              <a:rPr lang="en-US" dirty="0" err="1">
                <a:ea typeface="+mj-lt"/>
                <a:cs typeface="+mj-lt"/>
              </a:rPr>
              <a:t>ile</a:t>
            </a:r>
            <a:r>
              <a:rPr lang="en-US" dirty="0">
                <a:ea typeface="+mj-lt"/>
                <a:cs typeface="+mj-lt"/>
              </a:rPr>
              <a:t> </a:t>
            </a:r>
            <a:r>
              <a:rPr lang="en-US" dirty="0" err="1">
                <a:ea typeface="+mj-lt"/>
                <a:cs typeface="+mj-lt"/>
              </a:rPr>
              <a:t>birleştiği</a:t>
            </a:r>
            <a:r>
              <a:rPr lang="en-US" dirty="0">
                <a:ea typeface="+mj-lt"/>
                <a:cs typeface="+mj-lt"/>
              </a:rPr>
              <a:t> </a:t>
            </a:r>
            <a:r>
              <a:rPr lang="en-US" dirty="0" err="1">
                <a:ea typeface="+mj-lt"/>
                <a:cs typeface="+mj-lt"/>
              </a:rPr>
              <a:t>düşünülmektedir</a:t>
            </a:r>
            <a:r>
              <a:rPr lang="en-US" dirty="0">
                <a:ea typeface="+mj-lt"/>
                <a:cs typeface="+mj-lt"/>
              </a:rPr>
              <a:t>. </a:t>
            </a:r>
            <a:r>
              <a:rPr lang="en-US" dirty="0" err="1">
                <a:ea typeface="+mj-lt"/>
                <a:cs typeface="+mj-lt"/>
              </a:rPr>
              <a:t>Aynı</a:t>
            </a:r>
            <a:r>
              <a:rPr lang="en-US" dirty="0">
                <a:ea typeface="+mj-lt"/>
                <a:cs typeface="+mj-lt"/>
              </a:rPr>
              <a:t> </a:t>
            </a:r>
            <a:r>
              <a:rPr lang="en-US" dirty="0" err="1">
                <a:ea typeface="+mj-lt"/>
                <a:cs typeface="+mj-lt"/>
              </a:rPr>
              <a:t>şekilde</a:t>
            </a:r>
            <a:r>
              <a:rPr lang="en-US" dirty="0">
                <a:ea typeface="+mj-lt"/>
                <a:cs typeface="+mj-lt"/>
              </a:rPr>
              <a:t> </a:t>
            </a:r>
            <a:r>
              <a:rPr lang="en-US" dirty="0" err="1">
                <a:ea typeface="+mj-lt"/>
                <a:cs typeface="+mj-lt"/>
              </a:rPr>
              <a:t>İsveçli</a:t>
            </a:r>
            <a:r>
              <a:rPr lang="en-US" dirty="0">
                <a:ea typeface="+mj-lt"/>
                <a:cs typeface="+mj-lt"/>
              </a:rPr>
              <a:t> </a:t>
            </a:r>
            <a:r>
              <a:rPr lang="en-US" dirty="0" err="1">
                <a:ea typeface="+mj-lt"/>
                <a:cs typeface="+mj-lt"/>
              </a:rPr>
              <a:t>Vikinglerin</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Götlandlıların</a:t>
            </a:r>
            <a:r>
              <a:rPr lang="en-US" dirty="0">
                <a:ea typeface="+mj-lt"/>
                <a:cs typeface="+mj-lt"/>
              </a:rPr>
              <a:t> </a:t>
            </a:r>
            <a:r>
              <a:rPr lang="en-US" dirty="0" err="1">
                <a:ea typeface="+mj-lt"/>
                <a:cs typeface="+mj-lt"/>
              </a:rPr>
              <a:t>yoğun</a:t>
            </a:r>
            <a:r>
              <a:rPr lang="en-US" dirty="0">
                <a:ea typeface="+mj-lt"/>
                <a:cs typeface="+mj-lt"/>
              </a:rPr>
              <a:t> </a:t>
            </a:r>
            <a:r>
              <a:rPr lang="en-US" dirty="0" err="1">
                <a:ea typeface="+mj-lt"/>
                <a:cs typeface="+mj-lt"/>
              </a:rPr>
              <a:t>olarak</a:t>
            </a:r>
            <a:r>
              <a:rPr lang="en-US" dirty="0">
                <a:ea typeface="+mj-lt"/>
                <a:cs typeface="+mj-lt"/>
              </a:rPr>
              <a:t> </a:t>
            </a:r>
            <a:r>
              <a:rPr lang="en-US" dirty="0" err="1">
                <a:ea typeface="+mj-lt"/>
                <a:cs typeface="+mj-lt"/>
              </a:rPr>
              <a:t>bugünkü</a:t>
            </a:r>
            <a:r>
              <a:rPr lang="en-US" dirty="0">
                <a:ea typeface="+mj-lt"/>
                <a:cs typeface="+mj-lt"/>
              </a:rPr>
              <a:t> </a:t>
            </a:r>
            <a:r>
              <a:rPr lang="en-US" dirty="0" err="1">
                <a:ea typeface="+mj-lt"/>
                <a:cs typeface="+mj-lt"/>
              </a:rPr>
              <a:t>Finlandiya'ya</a:t>
            </a:r>
            <a:r>
              <a:rPr lang="en-US" dirty="0">
                <a:ea typeface="+mj-lt"/>
                <a:cs typeface="+mj-lt"/>
              </a:rPr>
              <a:t> </a:t>
            </a:r>
            <a:r>
              <a:rPr lang="en-US" dirty="0" err="1">
                <a:ea typeface="+mj-lt"/>
                <a:cs typeface="+mj-lt"/>
              </a:rPr>
              <a:t>yakın</a:t>
            </a:r>
            <a:r>
              <a:rPr lang="en-US" dirty="0">
                <a:ea typeface="+mj-lt"/>
                <a:cs typeface="+mj-lt"/>
              </a:rPr>
              <a:t> </a:t>
            </a:r>
            <a:r>
              <a:rPr lang="en-US" dirty="0" err="1">
                <a:ea typeface="+mj-lt"/>
                <a:cs typeface="+mj-lt"/>
              </a:rPr>
              <a:t>olan</a:t>
            </a:r>
            <a:r>
              <a:rPr lang="en-US" dirty="0">
                <a:ea typeface="+mj-lt"/>
                <a:cs typeface="+mj-lt"/>
              </a:rPr>
              <a:t> </a:t>
            </a:r>
            <a:r>
              <a:rPr lang="en-US" dirty="0" err="1">
                <a:ea typeface="+mj-lt"/>
                <a:cs typeface="+mj-lt"/>
              </a:rPr>
              <a:t>güney</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doğu</a:t>
            </a:r>
            <a:r>
              <a:rPr lang="en-US" dirty="0">
                <a:ea typeface="+mj-lt"/>
                <a:cs typeface="+mj-lt"/>
              </a:rPr>
              <a:t> </a:t>
            </a:r>
            <a:r>
              <a:rPr lang="en-US" dirty="0" err="1">
                <a:ea typeface="+mj-lt"/>
                <a:cs typeface="+mj-lt"/>
              </a:rPr>
              <a:t>kesimlerde</a:t>
            </a:r>
            <a:r>
              <a:rPr lang="en-US" dirty="0">
                <a:ea typeface="+mj-lt"/>
                <a:cs typeface="+mj-lt"/>
              </a:rPr>
              <a:t> </a:t>
            </a:r>
            <a:r>
              <a:rPr lang="en-US" dirty="0" err="1">
                <a:ea typeface="+mj-lt"/>
                <a:cs typeface="+mj-lt"/>
              </a:rPr>
              <a:t>yaşadığına</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düzenli</a:t>
            </a:r>
            <a:r>
              <a:rPr lang="en-US" dirty="0">
                <a:ea typeface="+mj-lt"/>
                <a:cs typeface="+mj-lt"/>
              </a:rPr>
              <a:t> </a:t>
            </a:r>
            <a:r>
              <a:rPr lang="en-US" dirty="0" err="1">
                <a:ea typeface="+mj-lt"/>
                <a:cs typeface="+mj-lt"/>
              </a:rPr>
              <a:t>olarak</a:t>
            </a:r>
            <a:r>
              <a:rPr lang="en-US" dirty="0">
                <a:ea typeface="+mj-lt"/>
                <a:cs typeface="+mj-lt"/>
              </a:rPr>
              <a:t> </a:t>
            </a:r>
            <a:r>
              <a:rPr lang="en-US" dirty="0" err="1">
                <a:ea typeface="+mj-lt"/>
                <a:cs typeface="+mj-lt"/>
              </a:rPr>
              <a:t>Baltık</a:t>
            </a:r>
            <a:r>
              <a:rPr lang="en-US" dirty="0">
                <a:ea typeface="+mj-lt"/>
                <a:cs typeface="+mj-lt"/>
              </a:rPr>
              <a:t> </a:t>
            </a:r>
            <a:r>
              <a:rPr lang="en-US" dirty="0" err="1">
                <a:ea typeface="+mj-lt"/>
                <a:cs typeface="+mj-lt"/>
              </a:rPr>
              <a:t>ülkelerine</a:t>
            </a:r>
            <a:r>
              <a:rPr lang="en-US" dirty="0">
                <a:ea typeface="+mj-lt"/>
                <a:cs typeface="+mj-lt"/>
              </a:rPr>
              <a:t>, </a:t>
            </a:r>
            <a:r>
              <a:rPr lang="en-US" dirty="0" err="1">
                <a:ea typeface="+mj-lt"/>
                <a:cs typeface="+mj-lt"/>
              </a:rPr>
              <a:t>Rusya'ya</a:t>
            </a:r>
            <a:r>
              <a:rPr lang="en-US" dirty="0">
                <a:ea typeface="+mj-lt"/>
                <a:cs typeface="+mj-lt"/>
              </a:rPr>
              <a:t>, </a:t>
            </a:r>
            <a:r>
              <a:rPr lang="en-US" dirty="0" err="1">
                <a:ea typeface="+mj-lt"/>
                <a:cs typeface="+mj-lt"/>
              </a:rPr>
              <a:t>Belarus'a</a:t>
            </a:r>
            <a:r>
              <a:rPr lang="en-US" dirty="0">
                <a:ea typeface="+mj-lt"/>
                <a:cs typeface="+mj-lt"/>
              </a:rPr>
              <a:t>, </a:t>
            </a:r>
            <a:r>
              <a:rPr lang="en-US" dirty="0" err="1">
                <a:ea typeface="+mj-lt"/>
                <a:cs typeface="+mj-lt"/>
              </a:rPr>
              <a:t>Ukrayna'ya</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hatta</a:t>
            </a:r>
            <a:r>
              <a:rPr lang="en-US" dirty="0">
                <a:ea typeface="+mj-lt"/>
                <a:cs typeface="+mj-lt"/>
              </a:rPr>
              <a:t> </a:t>
            </a:r>
            <a:r>
              <a:rPr lang="en-US" dirty="0" err="1">
                <a:ea typeface="+mj-lt"/>
                <a:cs typeface="+mj-lt"/>
              </a:rPr>
              <a:t>Bağdat'a</a:t>
            </a:r>
            <a:r>
              <a:rPr lang="en-US" dirty="0">
                <a:ea typeface="+mj-lt"/>
                <a:cs typeface="+mj-lt"/>
              </a:rPr>
              <a:t> </a:t>
            </a:r>
            <a:r>
              <a:rPr lang="en-US" dirty="0" err="1">
                <a:ea typeface="+mj-lt"/>
                <a:cs typeface="+mj-lt"/>
              </a:rPr>
              <a:t>kadar</a:t>
            </a:r>
            <a:r>
              <a:rPr lang="en-US" dirty="0">
                <a:ea typeface="+mj-lt"/>
                <a:cs typeface="+mj-lt"/>
              </a:rPr>
              <a:t> </a:t>
            </a:r>
            <a:r>
              <a:rPr lang="en-US" dirty="0" err="1">
                <a:ea typeface="+mj-lt"/>
                <a:cs typeface="+mj-lt"/>
              </a:rPr>
              <a:t>göç</a:t>
            </a:r>
            <a:r>
              <a:rPr lang="en-US" dirty="0">
                <a:ea typeface="+mj-lt"/>
                <a:cs typeface="+mj-lt"/>
              </a:rPr>
              <a:t> </a:t>
            </a:r>
            <a:r>
              <a:rPr lang="en-US" dirty="0" err="1">
                <a:ea typeface="+mj-lt"/>
                <a:cs typeface="+mj-lt"/>
              </a:rPr>
              <a:t>ettikleri</a:t>
            </a:r>
            <a:r>
              <a:rPr lang="en-US" dirty="0">
                <a:ea typeface="+mj-lt"/>
                <a:cs typeface="+mj-lt"/>
              </a:rPr>
              <a:t> </a:t>
            </a:r>
            <a:r>
              <a:rPr lang="en-US" dirty="0" err="1">
                <a:ea typeface="+mj-lt"/>
                <a:cs typeface="+mj-lt"/>
              </a:rPr>
              <a:t>bilinmektedir</a:t>
            </a:r>
            <a:r>
              <a:rPr lang="en-US" dirty="0">
                <a:ea typeface="+mj-lt"/>
                <a:cs typeface="+mj-lt"/>
              </a:rPr>
              <a:t>.</a:t>
            </a:r>
            <a:endParaRPr lang="en-US" dirty="0"/>
          </a:p>
        </p:txBody>
      </p:sp>
      <p:pic>
        <p:nvPicPr>
          <p:cNvPr id="13" name="Resim 13" descr="çayır, bina, açık hava, gök içeren bir resim&#10;&#10;Açıklama otomatik olarak oluşturuldu">
            <a:extLst>
              <a:ext uri="{FF2B5EF4-FFF2-40B4-BE49-F238E27FC236}">
                <a16:creationId xmlns:a16="http://schemas.microsoft.com/office/drawing/2014/main" id="{BC46863F-D19D-6A66-EFDF-FC81630E74B3}"/>
              </a:ext>
            </a:extLst>
          </p:cNvPr>
          <p:cNvPicPr>
            <a:picLocks noChangeAspect="1"/>
          </p:cNvPicPr>
          <p:nvPr/>
        </p:nvPicPr>
        <p:blipFill>
          <a:blip r:embed="rId2"/>
          <a:stretch>
            <a:fillRect/>
          </a:stretch>
        </p:blipFill>
        <p:spPr>
          <a:xfrm>
            <a:off x="647700" y="4095750"/>
            <a:ext cx="5076825" cy="2543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Metin kutusu 15">
            <a:extLst>
              <a:ext uri="{FF2B5EF4-FFF2-40B4-BE49-F238E27FC236}">
                <a16:creationId xmlns:a16="http://schemas.microsoft.com/office/drawing/2014/main" id="{E19832C5-310A-8364-679F-B1E99F04BE24}"/>
              </a:ext>
            </a:extLst>
          </p:cNvPr>
          <p:cNvSpPr txBox="1"/>
          <p:nvPr/>
        </p:nvSpPr>
        <p:spPr>
          <a:xfrm>
            <a:off x="5962650" y="4772025"/>
            <a:ext cx="44767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tr-TR" dirty="0">
                <a:ea typeface="+mn-lt"/>
                <a:cs typeface="+mn-lt"/>
              </a:rPr>
              <a:t>İsveç'in güneyindeki </a:t>
            </a:r>
            <a:r>
              <a:rPr lang="tr-TR" dirty="0" err="1">
                <a:ea typeface="+mn-lt"/>
                <a:cs typeface="+mn-lt"/>
              </a:rPr>
              <a:t>Skåne</a:t>
            </a:r>
            <a:r>
              <a:rPr lang="tr-TR" dirty="0">
                <a:ea typeface="+mn-lt"/>
                <a:cs typeface="+mn-lt"/>
              </a:rPr>
              <a:t> bölgesindeki </a:t>
            </a:r>
            <a:r>
              <a:rPr lang="tr-TR" dirty="0" err="1">
                <a:ea typeface="+mn-lt"/>
                <a:cs typeface="+mn-lt"/>
              </a:rPr>
              <a:t>Ale</a:t>
            </a:r>
            <a:r>
              <a:rPr lang="tr-TR" dirty="0">
                <a:ea typeface="+mn-lt"/>
                <a:cs typeface="+mn-lt"/>
              </a:rPr>
              <a:t> Dikilitaşı. Bu yapılar </a:t>
            </a:r>
            <a:r>
              <a:rPr lang="tr-TR" dirty="0" err="1">
                <a:ea typeface="+mn-lt"/>
                <a:cs typeface="+mn-lt"/>
              </a:rPr>
              <a:t>Vendel</a:t>
            </a:r>
            <a:r>
              <a:rPr lang="tr-TR" dirty="0">
                <a:ea typeface="+mn-lt"/>
                <a:cs typeface="+mn-lt"/>
              </a:rPr>
              <a:t> Dönemi'nden kalma mezar anıtlarıdır. Bunların birçoğu 7. yüzyıldan kalmadır.</a:t>
            </a:r>
            <a:endParaRPr lang="tr-TR" dirty="0"/>
          </a:p>
        </p:txBody>
      </p:sp>
    </p:spTree>
    <p:extLst>
      <p:ext uri="{BB962C8B-B14F-4D97-AF65-F5344CB8AC3E}">
        <p14:creationId xmlns:p14="http://schemas.microsoft.com/office/powerpoint/2010/main" val="2059444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984B80-C118-2AE9-BF7C-75B953B2970D}"/>
              </a:ext>
            </a:extLst>
          </p:cNvPr>
          <p:cNvSpPr>
            <a:spLocks noGrp="1"/>
          </p:cNvSpPr>
          <p:nvPr>
            <p:ph type="title"/>
          </p:nvPr>
        </p:nvSpPr>
        <p:spPr/>
        <p:txBody>
          <a:bodyPr/>
          <a:lstStyle/>
          <a:p>
            <a:r>
              <a:rPr lang="tr-TR" dirty="0"/>
              <a:t>İsveç'in Tarihi Dönemleri</a:t>
            </a:r>
            <a:br>
              <a:rPr lang="tr-TR" dirty="0"/>
            </a:br>
            <a:r>
              <a:rPr lang="tr-TR" dirty="0"/>
              <a:t>- İmparatorluk Dönemi</a:t>
            </a:r>
          </a:p>
        </p:txBody>
      </p:sp>
      <p:sp>
        <p:nvSpPr>
          <p:cNvPr id="3" name="İçerik Yer Tutucusu 2">
            <a:extLst>
              <a:ext uri="{FF2B5EF4-FFF2-40B4-BE49-F238E27FC236}">
                <a16:creationId xmlns:a16="http://schemas.microsoft.com/office/drawing/2014/main" id="{69E421C9-2CA8-45BD-1ADA-BDF490914674}"/>
              </a:ext>
            </a:extLst>
          </p:cNvPr>
          <p:cNvSpPr>
            <a:spLocks noGrp="1"/>
          </p:cNvSpPr>
          <p:nvPr>
            <p:ph idx="1"/>
          </p:nvPr>
        </p:nvSpPr>
        <p:spPr>
          <a:xfrm>
            <a:off x="1036637" y="1938618"/>
            <a:ext cx="9318016" cy="4328831"/>
          </a:xfrm>
        </p:spPr>
        <p:txBody>
          <a:bodyPr vert="horz" lIns="91440" tIns="45720" rIns="91440" bIns="45720" rtlCol="0" anchor="t">
            <a:normAutofit/>
          </a:bodyPr>
          <a:lstStyle/>
          <a:p>
            <a:r>
              <a:rPr lang="tr-TR" dirty="0">
                <a:ea typeface="+mj-lt"/>
                <a:cs typeface="+mj-lt"/>
              </a:rPr>
              <a:t>17. yy'de İsveç, Avrupa'da bir süper güç durumuna geldi. İsveç İmparatorluğu'nun kuruluşundan önce son derece yoksul, düşük nüfuslu ve az bilinen bir kuzey ülkesi olan ülkenin elinde bir özel güç, ün ya da kaynak yoktu. İsveç, bu kötü durumundan kral </a:t>
            </a:r>
            <a:r>
              <a:rPr lang="tr-TR" dirty="0" err="1">
                <a:ea typeface="+mj-lt"/>
                <a:cs typeface="+mj-lt"/>
              </a:rPr>
              <a:t>Gustav</a:t>
            </a:r>
            <a:r>
              <a:rPr lang="tr-TR" dirty="0">
                <a:ea typeface="+mj-lt"/>
                <a:cs typeface="+mj-lt"/>
              </a:rPr>
              <a:t> II Adolf döneminde kurtuldu. Özellikle Rusya'dan, Lehistan-Litvanya Birliği'nden ve Otuz Yıl Savaşları'ndan aldığı topraklarla yavaş yavaş tanınmaya başladı. Bu askeri başarılar sayesinde İsveç İmparatorluğu, 1721'deki yıkılışa kadar Protestanlık mezhebinin ana merkezi oldu. </a:t>
            </a:r>
            <a:endParaRPr lang="tr-TR" dirty="0"/>
          </a:p>
          <a:p>
            <a:pPr>
              <a:buClr>
                <a:srgbClr val="8AD0D6"/>
              </a:buClr>
            </a:pPr>
            <a:endParaRPr lang="tr-TR" dirty="0"/>
          </a:p>
          <a:p>
            <a:pPr>
              <a:buClr>
                <a:srgbClr val="8AD0D6"/>
              </a:buClr>
            </a:pPr>
            <a:r>
              <a:rPr lang="tr-TR" dirty="0"/>
              <a:t>Şimdi İsveç'in İmparatorluk Dönemi ile alakalı bazı materyallere bakalım.</a:t>
            </a:r>
          </a:p>
          <a:p>
            <a:pPr>
              <a:buClr>
                <a:srgbClr val="8AD0D6"/>
              </a:buClr>
            </a:pPr>
            <a:endParaRPr lang="tr-TR" dirty="0"/>
          </a:p>
        </p:txBody>
      </p:sp>
    </p:spTree>
    <p:extLst>
      <p:ext uri="{BB962C8B-B14F-4D97-AF65-F5344CB8AC3E}">
        <p14:creationId xmlns:p14="http://schemas.microsoft.com/office/powerpoint/2010/main" val="1445866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13</TotalTime>
  <Words>1606</Words>
  <Application>Microsoft Office PowerPoint</Application>
  <PresentationFormat>Geniş ekran</PresentationFormat>
  <Paragraphs>83</Paragraphs>
  <Slides>23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23</vt:i4>
      </vt:variant>
    </vt:vector>
  </HeadingPairs>
  <TitlesOfParts>
    <vt:vector size="27" baseType="lpstr">
      <vt:lpstr>Arial</vt:lpstr>
      <vt:lpstr>Century Gothic</vt:lpstr>
      <vt:lpstr>Wingdings 3</vt:lpstr>
      <vt:lpstr>Ion</vt:lpstr>
      <vt:lpstr>İsveç</vt:lpstr>
      <vt:lpstr>İçindekiler</vt:lpstr>
      <vt:lpstr>İsveç'i Tanıyalım</vt:lpstr>
      <vt:lpstr>İsveç'i Tanıyalım - 2</vt:lpstr>
      <vt:lpstr>İsveç'in Tarihi Dönemleri</vt:lpstr>
      <vt:lpstr>İsveç'in Tarihi Dönemleri  - Antik Çağ Dönemi</vt:lpstr>
      <vt:lpstr>İsveç'in Tarihi Dönemleri - Antik Çağ Dönemi - 2 </vt:lpstr>
      <vt:lpstr>İsveç'in Tarihi Dönemleri - Vikingler Dönemi </vt:lpstr>
      <vt:lpstr>İsveç'in Tarihi Dönemleri - İmparatorluk Dönemi</vt:lpstr>
      <vt:lpstr>İsveç'in Tarihi Dönemleri - İmparatorluk Dönemi - 2</vt:lpstr>
      <vt:lpstr>İsveç'in Tarihi Dönemleri - Modern İsveç Dönemi</vt:lpstr>
      <vt:lpstr>İsveç'in Tarihi Dönemleri - Modern İsveç Dönemi -2</vt:lpstr>
      <vt:lpstr>İsveç'in Coğrafi Etkenleri</vt:lpstr>
      <vt:lpstr>İsveç'in Coğrafi Etkenleri - 2 </vt:lpstr>
      <vt:lpstr>İsveç'in Coğrafi Etkenleri - İsveç'in İklimi</vt:lpstr>
      <vt:lpstr>İsveç'in Coğrafi Etkenleri - İsveç'in İklimi - 2 </vt:lpstr>
      <vt:lpstr>İsveç'in Coğrafi Etkenleri - İsveç'in İklimi - 3  </vt:lpstr>
      <vt:lpstr>İsveç'te Yönetim</vt:lpstr>
      <vt:lpstr>İsveç'te Yönetim - 2</vt:lpstr>
      <vt:lpstr>İsveç'te Eğitim</vt:lpstr>
      <vt:lpstr>İsveç'in Kültürü</vt:lpstr>
      <vt:lpstr>İsveç'in Kültürü  - İsveç Mutfağı</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Yusuf Kayra Köse</cp:lastModifiedBy>
  <cp:revision>617</cp:revision>
  <dcterms:created xsi:type="dcterms:W3CDTF">2022-04-25T18:01:10Z</dcterms:created>
  <dcterms:modified xsi:type="dcterms:W3CDTF">2022-04-25T21:57:58Z</dcterms:modified>
</cp:coreProperties>
</file>